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80" r:id="rId28"/>
    <p:sldId id="288" r:id="rId29"/>
    <p:sldId id="279" r:id="rId30"/>
    <p:sldId id="281" r:id="rId31"/>
    <p:sldId id="282" r:id="rId32"/>
    <p:sldId id="283" r:id="rId33"/>
    <p:sldId id="284" r:id="rId34"/>
    <p:sldId id="285" r:id="rId35"/>
    <p:sldId id="286" r:id="rId36"/>
    <p:sldId id="287"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7" r:id="rId54"/>
    <p:sldId id="305" r:id="rId55"/>
    <p:sldId id="306" r:id="rId56"/>
    <p:sldId id="308" r:id="rId57"/>
    <p:sldId id="30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5AFBE7-3A71-4750-87D2-4B6FE4EBD74D}" v="81" dt="2021-01-22T14:30:54.7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32" autoAdjust="0"/>
    <p:restoredTop sz="94660"/>
  </p:normalViewPr>
  <p:slideViewPr>
    <p:cSldViewPr snapToGrid="0">
      <p:cViewPr varScale="1">
        <p:scale>
          <a:sx n="114" d="100"/>
          <a:sy n="114" d="100"/>
        </p:scale>
        <p:origin x="55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469B-7465-48F5-BDC9-18F52DDE66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417617B-0EA0-4E25-9374-E192BC2829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751BCA8F-9383-4FC5-A769-9F99453A1E6D}"/>
              </a:ext>
            </a:extLst>
          </p:cNvPr>
          <p:cNvSpPr>
            <a:spLocks noGrp="1"/>
          </p:cNvSpPr>
          <p:nvPr>
            <p:ph type="dt" sz="half" idx="10"/>
          </p:nvPr>
        </p:nvSpPr>
        <p:spPr/>
        <p:txBody>
          <a:bodyPr/>
          <a:lstStyle/>
          <a:p>
            <a:fld id="{A8A70BCD-1EA6-4699-940B-B5EAFBDFDE5C}" type="datetimeFigureOut">
              <a:rPr lang="en-CA" smtClean="0"/>
              <a:t>2021-01-22</a:t>
            </a:fld>
            <a:endParaRPr lang="en-CA"/>
          </a:p>
        </p:txBody>
      </p:sp>
      <p:sp>
        <p:nvSpPr>
          <p:cNvPr id="5" name="Footer Placeholder 4">
            <a:extLst>
              <a:ext uri="{FF2B5EF4-FFF2-40B4-BE49-F238E27FC236}">
                <a16:creationId xmlns:a16="http://schemas.microsoft.com/office/drawing/2014/main" id="{D1699431-2B9C-4F76-AD83-774804B54DB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6AA8ECD-D153-4DA9-A8B0-2F62DDBD8116}"/>
              </a:ext>
            </a:extLst>
          </p:cNvPr>
          <p:cNvSpPr>
            <a:spLocks noGrp="1"/>
          </p:cNvSpPr>
          <p:nvPr>
            <p:ph type="sldNum" sz="quarter" idx="12"/>
          </p:nvPr>
        </p:nvSpPr>
        <p:spPr/>
        <p:txBody>
          <a:bodyPr/>
          <a:lstStyle/>
          <a:p>
            <a:fld id="{2782B84F-E521-4ADD-ACEE-7F675778355F}" type="slidenum">
              <a:rPr lang="en-CA" smtClean="0"/>
              <a:t>‹#›</a:t>
            </a:fld>
            <a:endParaRPr lang="en-CA"/>
          </a:p>
        </p:txBody>
      </p:sp>
    </p:spTree>
    <p:extLst>
      <p:ext uri="{BB962C8B-B14F-4D97-AF65-F5344CB8AC3E}">
        <p14:creationId xmlns:p14="http://schemas.microsoft.com/office/powerpoint/2010/main" val="918426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C28F6-E67A-4CFA-B428-C5DF774800B3}"/>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3C45997-E3D4-4C4E-AA29-89BEF9E9C8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8E75A54-90D5-4E66-9485-8F57B0251909}"/>
              </a:ext>
            </a:extLst>
          </p:cNvPr>
          <p:cNvSpPr>
            <a:spLocks noGrp="1"/>
          </p:cNvSpPr>
          <p:nvPr>
            <p:ph type="dt" sz="half" idx="10"/>
          </p:nvPr>
        </p:nvSpPr>
        <p:spPr/>
        <p:txBody>
          <a:bodyPr/>
          <a:lstStyle/>
          <a:p>
            <a:fld id="{A8A70BCD-1EA6-4699-940B-B5EAFBDFDE5C}" type="datetimeFigureOut">
              <a:rPr lang="en-CA" smtClean="0"/>
              <a:t>2021-01-22</a:t>
            </a:fld>
            <a:endParaRPr lang="en-CA"/>
          </a:p>
        </p:txBody>
      </p:sp>
      <p:sp>
        <p:nvSpPr>
          <p:cNvPr id="5" name="Footer Placeholder 4">
            <a:extLst>
              <a:ext uri="{FF2B5EF4-FFF2-40B4-BE49-F238E27FC236}">
                <a16:creationId xmlns:a16="http://schemas.microsoft.com/office/drawing/2014/main" id="{728C9877-01A9-4EEF-83EF-3B2912C34B8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D9FEE1E-1633-44B1-A17C-21267EF8EECC}"/>
              </a:ext>
            </a:extLst>
          </p:cNvPr>
          <p:cNvSpPr>
            <a:spLocks noGrp="1"/>
          </p:cNvSpPr>
          <p:nvPr>
            <p:ph type="sldNum" sz="quarter" idx="12"/>
          </p:nvPr>
        </p:nvSpPr>
        <p:spPr/>
        <p:txBody>
          <a:bodyPr/>
          <a:lstStyle/>
          <a:p>
            <a:fld id="{2782B84F-E521-4ADD-ACEE-7F675778355F}" type="slidenum">
              <a:rPr lang="en-CA" smtClean="0"/>
              <a:t>‹#›</a:t>
            </a:fld>
            <a:endParaRPr lang="en-CA"/>
          </a:p>
        </p:txBody>
      </p:sp>
    </p:spTree>
    <p:extLst>
      <p:ext uri="{BB962C8B-B14F-4D97-AF65-F5344CB8AC3E}">
        <p14:creationId xmlns:p14="http://schemas.microsoft.com/office/powerpoint/2010/main" val="1487448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EB578D-E9D9-464B-AA8E-E941F8EDA5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4F6D777-A71D-442E-A456-696144095C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9123B67-773E-4E24-8995-3C5CAAC511D1}"/>
              </a:ext>
            </a:extLst>
          </p:cNvPr>
          <p:cNvSpPr>
            <a:spLocks noGrp="1"/>
          </p:cNvSpPr>
          <p:nvPr>
            <p:ph type="dt" sz="half" idx="10"/>
          </p:nvPr>
        </p:nvSpPr>
        <p:spPr/>
        <p:txBody>
          <a:bodyPr/>
          <a:lstStyle/>
          <a:p>
            <a:fld id="{A8A70BCD-1EA6-4699-940B-B5EAFBDFDE5C}" type="datetimeFigureOut">
              <a:rPr lang="en-CA" smtClean="0"/>
              <a:t>2021-01-22</a:t>
            </a:fld>
            <a:endParaRPr lang="en-CA"/>
          </a:p>
        </p:txBody>
      </p:sp>
      <p:sp>
        <p:nvSpPr>
          <p:cNvPr id="5" name="Footer Placeholder 4">
            <a:extLst>
              <a:ext uri="{FF2B5EF4-FFF2-40B4-BE49-F238E27FC236}">
                <a16:creationId xmlns:a16="http://schemas.microsoft.com/office/drawing/2014/main" id="{D9374801-9E13-42AA-8766-5DD58BDF341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4738FDA-DE7E-448F-AFB1-0D0A24D4B001}"/>
              </a:ext>
            </a:extLst>
          </p:cNvPr>
          <p:cNvSpPr>
            <a:spLocks noGrp="1"/>
          </p:cNvSpPr>
          <p:nvPr>
            <p:ph type="sldNum" sz="quarter" idx="12"/>
          </p:nvPr>
        </p:nvSpPr>
        <p:spPr/>
        <p:txBody>
          <a:bodyPr/>
          <a:lstStyle/>
          <a:p>
            <a:fld id="{2782B84F-E521-4ADD-ACEE-7F675778355F}" type="slidenum">
              <a:rPr lang="en-CA" smtClean="0"/>
              <a:t>‹#›</a:t>
            </a:fld>
            <a:endParaRPr lang="en-CA"/>
          </a:p>
        </p:txBody>
      </p:sp>
    </p:spTree>
    <p:extLst>
      <p:ext uri="{BB962C8B-B14F-4D97-AF65-F5344CB8AC3E}">
        <p14:creationId xmlns:p14="http://schemas.microsoft.com/office/powerpoint/2010/main" val="1744949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E37FB-0448-406B-B48A-D85608649E3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D3C1741-6D11-4667-912C-CD5F00946F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4E9708E-CA5A-4D49-B8AD-E368F9BAF9AC}"/>
              </a:ext>
            </a:extLst>
          </p:cNvPr>
          <p:cNvSpPr>
            <a:spLocks noGrp="1"/>
          </p:cNvSpPr>
          <p:nvPr>
            <p:ph type="dt" sz="half" idx="10"/>
          </p:nvPr>
        </p:nvSpPr>
        <p:spPr/>
        <p:txBody>
          <a:bodyPr/>
          <a:lstStyle/>
          <a:p>
            <a:fld id="{A8A70BCD-1EA6-4699-940B-B5EAFBDFDE5C}" type="datetimeFigureOut">
              <a:rPr lang="en-CA" smtClean="0"/>
              <a:t>2021-01-22</a:t>
            </a:fld>
            <a:endParaRPr lang="en-CA"/>
          </a:p>
        </p:txBody>
      </p:sp>
      <p:sp>
        <p:nvSpPr>
          <p:cNvPr id="5" name="Footer Placeholder 4">
            <a:extLst>
              <a:ext uri="{FF2B5EF4-FFF2-40B4-BE49-F238E27FC236}">
                <a16:creationId xmlns:a16="http://schemas.microsoft.com/office/drawing/2014/main" id="{C995E667-AF1E-4776-94F1-7B697E8A3EB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1E63740-27D0-4425-A23A-A49E6A0313CB}"/>
              </a:ext>
            </a:extLst>
          </p:cNvPr>
          <p:cNvSpPr>
            <a:spLocks noGrp="1"/>
          </p:cNvSpPr>
          <p:nvPr>
            <p:ph type="sldNum" sz="quarter" idx="12"/>
          </p:nvPr>
        </p:nvSpPr>
        <p:spPr/>
        <p:txBody>
          <a:bodyPr/>
          <a:lstStyle/>
          <a:p>
            <a:fld id="{2782B84F-E521-4ADD-ACEE-7F675778355F}" type="slidenum">
              <a:rPr lang="en-CA" smtClean="0"/>
              <a:t>‹#›</a:t>
            </a:fld>
            <a:endParaRPr lang="en-CA"/>
          </a:p>
        </p:txBody>
      </p:sp>
    </p:spTree>
    <p:extLst>
      <p:ext uri="{BB962C8B-B14F-4D97-AF65-F5344CB8AC3E}">
        <p14:creationId xmlns:p14="http://schemas.microsoft.com/office/powerpoint/2010/main" val="314613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4B6EF-4927-4A98-A466-9C6D03200B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5286C9C-B628-4CEF-BE0D-8CC40B88CF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73E60B-A1AB-4669-9CEB-A3532E2EF8B3}"/>
              </a:ext>
            </a:extLst>
          </p:cNvPr>
          <p:cNvSpPr>
            <a:spLocks noGrp="1"/>
          </p:cNvSpPr>
          <p:nvPr>
            <p:ph type="dt" sz="half" idx="10"/>
          </p:nvPr>
        </p:nvSpPr>
        <p:spPr/>
        <p:txBody>
          <a:bodyPr/>
          <a:lstStyle/>
          <a:p>
            <a:fld id="{A8A70BCD-1EA6-4699-940B-B5EAFBDFDE5C}" type="datetimeFigureOut">
              <a:rPr lang="en-CA" smtClean="0"/>
              <a:t>2021-01-22</a:t>
            </a:fld>
            <a:endParaRPr lang="en-CA"/>
          </a:p>
        </p:txBody>
      </p:sp>
      <p:sp>
        <p:nvSpPr>
          <p:cNvPr id="5" name="Footer Placeholder 4">
            <a:extLst>
              <a:ext uri="{FF2B5EF4-FFF2-40B4-BE49-F238E27FC236}">
                <a16:creationId xmlns:a16="http://schemas.microsoft.com/office/drawing/2014/main" id="{A0B4FB5B-858D-4439-AFE3-DEBA22A38B5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08485EB-F008-4F03-8D6F-F1121DE4297E}"/>
              </a:ext>
            </a:extLst>
          </p:cNvPr>
          <p:cNvSpPr>
            <a:spLocks noGrp="1"/>
          </p:cNvSpPr>
          <p:nvPr>
            <p:ph type="sldNum" sz="quarter" idx="12"/>
          </p:nvPr>
        </p:nvSpPr>
        <p:spPr/>
        <p:txBody>
          <a:bodyPr/>
          <a:lstStyle/>
          <a:p>
            <a:fld id="{2782B84F-E521-4ADD-ACEE-7F675778355F}" type="slidenum">
              <a:rPr lang="en-CA" smtClean="0"/>
              <a:t>‹#›</a:t>
            </a:fld>
            <a:endParaRPr lang="en-CA"/>
          </a:p>
        </p:txBody>
      </p:sp>
    </p:spTree>
    <p:extLst>
      <p:ext uri="{BB962C8B-B14F-4D97-AF65-F5344CB8AC3E}">
        <p14:creationId xmlns:p14="http://schemas.microsoft.com/office/powerpoint/2010/main" val="3342489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17EF-6C96-4F7E-842A-53772B3DAA2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717C9A6-CAF2-4C2D-902E-44E6A6BBBB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65466AC-EB08-4DA6-AC0E-EBC851FAD4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56DCC8E-8446-440D-A13F-2A809CF4F14B}"/>
              </a:ext>
            </a:extLst>
          </p:cNvPr>
          <p:cNvSpPr>
            <a:spLocks noGrp="1"/>
          </p:cNvSpPr>
          <p:nvPr>
            <p:ph type="dt" sz="half" idx="10"/>
          </p:nvPr>
        </p:nvSpPr>
        <p:spPr/>
        <p:txBody>
          <a:bodyPr/>
          <a:lstStyle/>
          <a:p>
            <a:fld id="{A8A70BCD-1EA6-4699-940B-B5EAFBDFDE5C}" type="datetimeFigureOut">
              <a:rPr lang="en-CA" smtClean="0"/>
              <a:t>2021-01-22</a:t>
            </a:fld>
            <a:endParaRPr lang="en-CA"/>
          </a:p>
        </p:txBody>
      </p:sp>
      <p:sp>
        <p:nvSpPr>
          <p:cNvPr id="6" name="Footer Placeholder 5">
            <a:extLst>
              <a:ext uri="{FF2B5EF4-FFF2-40B4-BE49-F238E27FC236}">
                <a16:creationId xmlns:a16="http://schemas.microsoft.com/office/drawing/2014/main" id="{4977D856-1FB0-4541-AE54-780DD8EADFA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95DC76E-D76F-4CEC-88E7-97AA19F9C5BB}"/>
              </a:ext>
            </a:extLst>
          </p:cNvPr>
          <p:cNvSpPr>
            <a:spLocks noGrp="1"/>
          </p:cNvSpPr>
          <p:nvPr>
            <p:ph type="sldNum" sz="quarter" idx="12"/>
          </p:nvPr>
        </p:nvSpPr>
        <p:spPr/>
        <p:txBody>
          <a:bodyPr/>
          <a:lstStyle/>
          <a:p>
            <a:fld id="{2782B84F-E521-4ADD-ACEE-7F675778355F}" type="slidenum">
              <a:rPr lang="en-CA" smtClean="0"/>
              <a:t>‹#›</a:t>
            </a:fld>
            <a:endParaRPr lang="en-CA"/>
          </a:p>
        </p:txBody>
      </p:sp>
    </p:spTree>
    <p:extLst>
      <p:ext uri="{BB962C8B-B14F-4D97-AF65-F5344CB8AC3E}">
        <p14:creationId xmlns:p14="http://schemas.microsoft.com/office/powerpoint/2010/main" val="1966534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CC2E-AA45-4100-9601-03EAE39988CB}"/>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DAA07EE-36D9-4CEB-BA84-ECDA47C210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2DFCF4-CF57-4E83-A6B3-C09CF75260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6C51216-1741-433F-A86F-60711FB3E8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2442D8-5969-417F-B6D7-F801816071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B416AE3-AD5A-4C28-99AB-05D8D04A7374}"/>
              </a:ext>
            </a:extLst>
          </p:cNvPr>
          <p:cNvSpPr>
            <a:spLocks noGrp="1"/>
          </p:cNvSpPr>
          <p:nvPr>
            <p:ph type="dt" sz="half" idx="10"/>
          </p:nvPr>
        </p:nvSpPr>
        <p:spPr/>
        <p:txBody>
          <a:bodyPr/>
          <a:lstStyle/>
          <a:p>
            <a:fld id="{A8A70BCD-1EA6-4699-940B-B5EAFBDFDE5C}" type="datetimeFigureOut">
              <a:rPr lang="en-CA" smtClean="0"/>
              <a:t>2021-01-22</a:t>
            </a:fld>
            <a:endParaRPr lang="en-CA"/>
          </a:p>
        </p:txBody>
      </p:sp>
      <p:sp>
        <p:nvSpPr>
          <p:cNvPr id="8" name="Footer Placeholder 7">
            <a:extLst>
              <a:ext uri="{FF2B5EF4-FFF2-40B4-BE49-F238E27FC236}">
                <a16:creationId xmlns:a16="http://schemas.microsoft.com/office/drawing/2014/main" id="{0C5038A8-E9C4-4C98-B192-209451CAA3B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4C60BAE-F6A2-4E3F-B663-009808BF48CD}"/>
              </a:ext>
            </a:extLst>
          </p:cNvPr>
          <p:cNvSpPr>
            <a:spLocks noGrp="1"/>
          </p:cNvSpPr>
          <p:nvPr>
            <p:ph type="sldNum" sz="quarter" idx="12"/>
          </p:nvPr>
        </p:nvSpPr>
        <p:spPr/>
        <p:txBody>
          <a:bodyPr/>
          <a:lstStyle/>
          <a:p>
            <a:fld id="{2782B84F-E521-4ADD-ACEE-7F675778355F}" type="slidenum">
              <a:rPr lang="en-CA" smtClean="0"/>
              <a:t>‹#›</a:t>
            </a:fld>
            <a:endParaRPr lang="en-CA"/>
          </a:p>
        </p:txBody>
      </p:sp>
    </p:spTree>
    <p:extLst>
      <p:ext uri="{BB962C8B-B14F-4D97-AF65-F5344CB8AC3E}">
        <p14:creationId xmlns:p14="http://schemas.microsoft.com/office/powerpoint/2010/main" val="2330554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367C-7692-43C4-A314-AA5C8D7F8CD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419FC6F2-E805-4434-8772-67B80528FC4D}"/>
              </a:ext>
            </a:extLst>
          </p:cNvPr>
          <p:cNvSpPr>
            <a:spLocks noGrp="1"/>
          </p:cNvSpPr>
          <p:nvPr>
            <p:ph type="dt" sz="half" idx="10"/>
          </p:nvPr>
        </p:nvSpPr>
        <p:spPr/>
        <p:txBody>
          <a:bodyPr/>
          <a:lstStyle/>
          <a:p>
            <a:fld id="{A8A70BCD-1EA6-4699-940B-B5EAFBDFDE5C}" type="datetimeFigureOut">
              <a:rPr lang="en-CA" smtClean="0"/>
              <a:t>2021-01-22</a:t>
            </a:fld>
            <a:endParaRPr lang="en-CA"/>
          </a:p>
        </p:txBody>
      </p:sp>
      <p:sp>
        <p:nvSpPr>
          <p:cNvPr id="4" name="Footer Placeholder 3">
            <a:extLst>
              <a:ext uri="{FF2B5EF4-FFF2-40B4-BE49-F238E27FC236}">
                <a16:creationId xmlns:a16="http://schemas.microsoft.com/office/drawing/2014/main" id="{82ECEA92-B8AF-44D9-873C-3848DB17243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0AC3519-BFF3-460C-A7D4-D97D757F1A32}"/>
              </a:ext>
            </a:extLst>
          </p:cNvPr>
          <p:cNvSpPr>
            <a:spLocks noGrp="1"/>
          </p:cNvSpPr>
          <p:nvPr>
            <p:ph type="sldNum" sz="quarter" idx="12"/>
          </p:nvPr>
        </p:nvSpPr>
        <p:spPr/>
        <p:txBody>
          <a:bodyPr/>
          <a:lstStyle/>
          <a:p>
            <a:fld id="{2782B84F-E521-4ADD-ACEE-7F675778355F}" type="slidenum">
              <a:rPr lang="en-CA" smtClean="0"/>
              <a:t>‹#›</a:t>
            </a:fld>
            <a:endParaRPr lang="en-CA"/>
          </a:p>
        </p:txBody>
      </p:sp>
    </p:spTree>
    <p:extLst>
      <p:ext uri="{BB962C8B-B14F-4D97-AF65-F5344CB8AC3E}">
        <p14:creationId xmlns:p14="http://schemas.microsoft.com/office/powerpoint/2010/main" val="683844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5D03A7-F46F-42AF-8254-C549EC011A1D}"/>
              </a:ext>
            </a:extLst>
          </p:cNvPr>
          <p:cNvSpPr>
            <a:spLocks noGrp="1"/>
          </p:cNvSpPr>
          <p:nvPr>
            <p:ph type="dt" sz="half" idx="10"/>
          </p:nvPr>
        </p:nvSpPr>
        <p:spPr/>
        <p:txBody>
          <a:bodyPr/>
          <a:lstStyle/>
          <a:p>
            <a:fld id="{A8A70BCD-1EA6-4699-940B-B5EAFBDFDE5C}" type="datetimeFigureOut">
              <a:rPr lang="en-CA" smtClean="0"/>
              <a:t>2021-01-22</a:t>
            </a:fld>
            <a:endParaRPr lang="en-CA"/>
          </a:p>
        </p:txBody>
      </p:sp>
      <p:sp>
        <p:nvSpPr>
          <p:cNvPr id="3" name="Footer Placeholder 2">
            <a:extLst>
              <a:ext uri="{FF2B5EF4-FFF2-40B4-BE49-F238E27FC236}">
                <a16:creationId xmlns:a16="http://schemas.microsoft.com/office/drawing/2014/main" id="{D7A3A4C7-6FA4-4058-A936-4AFF954B72C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48C594E-DD23-48BC-92F7-DDD3C186ADCA}"/>
              </a:ext>
            </a:extLst>
          </p:cNvPr>
          <p:cNvSpPr>
            <a:spLocks noGrp="1"/>
          </p:cNvSpPr>
          <p:nvPr>
            <p:ph type="sldNum" sz="quarter" idx="12"/>
          </p:nvPr>
        </p:nvSpPr>
        <p:spPr/>
        <p:txBody>
          <a:bodyPr/>
          <a:lstStyle/>
          <a:p>
            <a:fld id="{2782B84F-E521-4ADD-ACEE-7F675778355F}" type="slidenum">
              <a:rPr lang="en-CA" smtClean="0"/>
              <a:t>‹#›</a:t>
            </a:fld>
            <a:endParaRPr lang="en-CA"/>
          </a:p>
        </p:txBody>
      </p:sp>
    </p:spTree>
    <p:extLst>
      <p:ext uri="{BB962C8B-B14F-4D97-AF65-F5344CB8AC3E}">
        <p14:creationId xmlns:p14="http://schemas.microsoft.com/office/powerpoint/2010/main" val="900861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1BD2-4EE8-4F07-A528-348B60A1C8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7CA2CA4-339A-477D-8E1F-8985C9175C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8B631930-AB35-47F1-8588-914E624A21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ABE5A6-92D2-471B-A7CE-52C1D36E6AB3}"/>
              </a:ext>
            </a:extLst>
          </p:cNvPr>
          <p:cNvSpPr>
            <a:spLocks noGrp="1"/>
          </p:cNvSpPr>
          <p:nvPr>
            <p:ph type="dt" sz="half" idx="10"/>
          </p:nvPr>
        </p:nvSpPr>
        <p:spPr/>
        <p:txBody>
          <a:bodyPr/>
          <a:lstStyle/>
          <a:p>
            <a:fld id="{A8A70BCD-1EA6-4699-940B-B5EAFBDFDE5C}" type="datetimeFigureOut">
              <a:rPr lang="en-CA" smtClean="0"/>
              <a:t>2021-01-22</a:t>
            </a:fld>
            <a:endParaRPr lang="en-CA"/>
          </a:p>
        </p:txBody>
      </p:sp>
      <p:sp>
        <p:nvSpPr>
          <p:cNvPr id="6" name="Footer Placeholder 5">
            <a:extLst>
              <a:ext uri="{FF2B5EF4-FFF2-40B4-BE49-F238E27FC236}">
                <a16:creationId xmlns:a16="http://schemas.microsoft.com/office/drawing/2014/main" id="{76A7585A-EE2B-46F4-8666-57919D86888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0580643-04B7-4EC8-BC77-419D5D3B912C}"/>
              </a:ext>
            </a:extLst>
          </p:cNvPr>
          <p:cNvSpPr>
            <a:spLocks noGrp="1"/>
          </p:cNvSpPr>
          <p:nvPr>
            <p:ph type="sldNum" sz="quarter" idx="12"/>
          </p:nvPr>
        </p:nvSpPr>
        <p:spPr/>
        <p:txBody>
          <a:bodyPr/>
          <a:lstStyle/>
          <a:p>
            <a:fld id="{2782B84F-E521-4ADD-ACEE-7F675778355F}" type="slidenum">
              <a:rPr lang="en-CA" smtClean="0"/>
              <a:t>‹#›</a:t>
            </a:fld>
            <a:endParaRPr lang="en-CA"/>
          </a:p>
        </p:txBody>
      </p:sp>
    </p:spTree>
    <p:extLst>
      <p:ext uri="{BB962C8B-B14F-4D97-AF65-F5344CB8AC3E}">
        <p14:creationId xmlns:p14="http://schemas.microsoft.com/office/powerpoint/2010/main" val="2196319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25B64-D48E-49E3-B83A-DF62E35CDE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7B3178F-5950-4A2B-89FC-E1A3587BC9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175C619E-A6B6-4ECB-9E19-2E2B3E8580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7935DF-8D03-4A65-96A4-CFB5593FF605}"/>
              </a:ext>
            </a:extLst>
          </p:cNvPr>
          <p:cNvSpPr>
            <a:spLocks noGrp="1"/>
          </p:cNvSpPr>
          <p:nvPr>
            <p:ph type="dt" sz="half" idx="10"/>
          </p:nvPr>
        </p:nvSpPr>
        <p:spPr/>
        <p:txBody>
          <a:bodyPr/>
          <a:lstStyle/>
          <a:p>
            <a:fld id="{A8A70BCD-1EA6-4699-940B-B5EAFBDFDE5C}" type="datetimeFigureOut">
              <a:rPr lang="en-CA" smtClean="0"/>
              <a:t>2021-01-22</a:t>
            </a:fld>
            <a:endParaRPr lang="en-CA"/>
          </a:p>
        </p:txBody>
      </p:sp>
      <p:sp>
        <p:nvSpPr>
          <p:cNvPr id="6" name="Footer Placeholder 5">
            <a:extLst>
              <a:ext uri="{FF2B5EF4-FFF2-40B4-BE49-F238E27FC236}">
                <a16:creationId xmlns:a16="http://schemas.microsoft.com/office/drawing/2014/main" id="{CD3C9F35-923A-4E01-8A66-00F8F9B6356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B50D735-402E-48F8-94AE-A96E0CF0EDE1}"/>
              </a:ext>
            </a:extLst>
          </p:cNvPr>
          <p:cNvSpPr>
            <a:spLocks noGrp="1"/>
          </p:cNvSpPr>
          <p:nvPr>
            <p:ph type="sldNum" sz="quarter" idx="12"/>
          </p:nvPr>
        </p:nvSpPr>
        <p:spPr/>
        <p:txBody>
          <a:bodyPr/>
          <a:lstStyle/>
          <a:p>
            <a:fld id="{2782B84F-E521-4ADD-ACEE-7F675778355F}" type="slidenum">
              <a:rPr lang="en-CA" smtClean="0"/>
              <a:t>‹#›</a:t>
            </a:fld>
            <a:endParaRPr lang="en-CA"/>
          </a:p>
        </p:txBody>
      </p:sp>
    </p:spTree>
    <p:extLst>
      <p:ext uri="{BB962C8B-B14F-4D97-AF65-F5344CB8AC3E}">
        <p14:creationId xmlns:p14="http://schemas.microsoft.com/office/powerpoint/2010/main" val="1660661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23B2C5-23B6-4B6C-8D07-5FCC6D4F18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6387F1D-4D66-459D-8012-6F36D6D8CC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8A4527D-E33C-4AC6-BA9A-7AB231F48E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A70BCD-1EA6-4699-940B-B5EAFBDFDE5C}" type="datetimeFigureOut">
              <a:rPr lang="en-CA" smtClean="0"/>
              <a:t>2021-01-22</a:t>
            </a:fld>
            <a:endParaRPr lang="en-CA"/>
          </a:p>
        </p:txBody>
      </p:sp>
      <p:sp>
        <p:nvSpPr>
          <p:cNvPr id="5" name="Footer Placeholder 4">
            <a:extLst>
              <a:ext uri="{FF2B5EF4-FFF2-40B4-BE49-F238E27FC236}">
                <a16:creationId xmlns:a16="http://schemas.microsoft.com/office/drawing/2014/main" id="{D0CB8860-E207-491D-8B17-59BFF4F57C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56A59DD-811D-4887-A1A6-A3E7052628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82B84F-E521-4ADD-ACEE-7F675778355F}" type="slidenum">
              <a:rPr lang="en-CA" smtClean="0"/>
              <a:t>‹#›</a:t>
            </a:fld>
            <a:endParaRPr lang="en-CA"/>
          </a:p>
        </p:txBody>
      </p:sp>
    </p:spTree>
    <p:extLst>
      <p:ext uri="{BB962C8B-B14F-4D97-AF65-F5344CB8AC3E}">
        <p14:creationId xmlns:p14="http://schemas.microsoft.com/office/powerpoint/2010/main" val="7652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55127AE3-F7CA-47C0-A940-080E544F40A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57E2B4-17F9-468B-A5A2-91AD9B409CA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COIS 3320H: Fundamentals of Operating Systems</a:t>
            </a:r>
            <a:endParaRPr lang="en-CA" sz="5200">
              <a:solidFill>
                <a:srgbClr val="FFFFFF"/>
              </a:solidFill>
            </a:endParaRPr>
          </a:p>
        </p:txBody>
      </p:sp>
      <p:sp>
        <p:nvSpPr>
          <p:cNvPr id="3" name="Subtitle 2">
            <a:extLst>
              <a:ext uri="{FF2B5EF4-FFF2-40B4-BE49-F238E27FC236}">
                <a16:creationId xmlns:a16="http://schemas.microsoft.com/office/drawing/2014/main" id="{ECB56EEF-A972-42ED-A073-B3DA5F2BEF17}"/>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1300">
                <a:solidFill>
                  <a:srgbClr val="FFFFFF"/>
                </a:solidFill>
              </a:rPr>
              <a:t>Alaadin Addas</a:t>
            </a:r>
          </a:p>
          <a:p>
            <a:r>
              <a:rPr lang="en-US" sz="1300">
                <a:solidFill>
                  <a:srgbClr val="FFFFFF"/>
                </a:solidFill>
              </a:rPr>
              <a:t>Week 2</a:t>
            </a:r>
          </a:p>
          <a:p>
            <a:r>
              <a:rPr lang="en-CA" sz="1300">
                <a:solidFill>
                  <a:srgbClr val="FFFFFF"/>
                </a:solidFill>
              </a:rPr>
              <a:t>Processes &amp; Threads</a:t>
            </a:r>
          </a:p>
          <a:p>
            <a:r>
              <a:rPr lang="en-CA" sz="1300">
                <a:solidFill>
                  <a:srgbClr val="FFFFFF"/>
                </a:solidFill>
              </a:rPr>
              <a:t>Introduction to C Programming</a:t>
            </a:r>
          </a:p>
        </p:txBody>
      </p:sp>
    </p:spTree>
    <p:extLst>
      <p:ext uri="{BB962C8B-B14F-4D97-AF65-F5344CB8AC3E}">
        <p14:creationId xmlns:p14="http://schemas.microsoft.com/office/powerpoint/2010/main" val="403025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78F9-20E0-47D6-8363-E1A213C9F027}"/>
              </a:ext>
            </a:extLst>
          </p:cNvPr>
          <p:cNvSpPr>
            <a:spLocks noGrp="1"/>
          </p:cNvSpPr>
          <p:nvPr>
            <p:ph type="title"/>
          </p:nvPr>
        </p:nvSpPr>
        <p:spPr/>
        <p:txBody>
          <a:bodyPr/>
          <a:lstStyle/>
          <a:p>
            <a:r>
              <a:rPr lang="en-US" dirty="0"/>
              <a:t>Moving Between States – 1</a:t>
            </a:r>
            <a:endParaRPr lang="en-CA" dirty="0"/>
          </a:p>
        </p:txBody>
      </p:sp>
      <p:pic>
        <p:nvPicPr>
          <p:cNvPr id="5" name="Content Placeholder 4">
            <a:extLst>
              <a:ext uri="{FF2B5EF4-FFF2-40B4-BE49-F238E27FC236}">
                <a16:creationId xmlns:a16="http://schemas.microsoft.com/office/drawing/2014/main" id="{C7046277-C130-4516-BBF5-AB5388739716}"/>
              </a:ext>
            </a:extLst>
          </p:cNvPr>
          <p:cNvPicPr>
            <a:picLocks noGrp="1" noChangeAspect="1"/>
          </p:cNvPicPr>
          <p:nvPr>
            <p:ph idx="1"/>
          </p:nvPr>
        </p:nvPicPr>
        <p:blipFill>
          <a:blip r:embed="rId2"/>
          <a:stretch>
            <a:fillRect/>
          </a:stretch>
        </p:blipFill>
        <p:spPr>
          <a:xfrm>
            <a:off x="3397017" y="1825625"/>
            <a:ext cx="5397966" cy="4351338"/>
          </a:xfrm>
        </p:spPr>
      </p:pic>
    </p:spTree>
    <p:extLst>
      <p:ext uri="{BB962C8B-B14F-4D97-AF65-F5344CB8AC3E}">
        <p14:creationId xmlns:p14="http://schemas.microsoft.com/office/powerpoint/2010/main" val="2333003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027C-0E01-4268-A866-79F05C8A6580}"/>
              </a:ext>
            </a:extLst>
          </p:cNvPr>
          <p:cNvSpPr>
            <a:spLocks noGrp="1"/>
          </p:cNvSpPr>
          <p:nvPr>
            <p:ph type="title"/>
          </p:nvPr>
        </p:nvSpPr>
        <p:spPr/>
        <p:txBody>
          <a:bodyPr/>
          <a:lstStyle/>
          <a:p>
            <a:r>
              <a:rPr lang="en-US" dirty="0"/>
              <a:t>Moving Between States - 2 </a:t>
            </a:r>
            <a:endParaRPr lang="en-CA" dirty="0"/>
          </a:p>
        </p:txBody>
      </p:sp>
      <p:pic>
        <p:nvPicPr>
          <p:cNvPr id="5" name="Content Placeholder 4">
            <a:extLst>
              <a:ext uri="{FF2B5EF4-FFF2-40B4-BE49-F238E27FC236}">
                <a16:creationId xmlns:a16="http://schemas.microsoft.com/office/drawing/2014/main" id="{6F7C35BA-327B-4606-960E-91E1436DC890}"/>
              </a:ext>
            </a:extLst>
          </p:cNvPr>
          <p:cNvPicPr>
            <a:picLocks noGrp="1" noChangeAspect="1"/>
          </p:cNvPicPr>
          <p:nvPr>
            <p:ph idx="1"/>
          </p:nvPr>
        </p:nvPicPr>
        <p:blipFill>
          <a:blip r:embed="rId2"/>
          <a:stretch>
            <a:fillRect/>
          </a:stretch>
        </p:blipFill>
        <p:spPr>
          <a:xfrm>
            <a:off x="1919856" y="1825625"/>
            <a:ext cx="8352287" cy="4351338"/>
          </a:xfrm>
        </p:spPr>
      </p:pic>
    </p:spTree>
    <p:extLst>
      <p:ext uri="{BB962C8B-B14F-4D97-AF65-F5344CB8AC3E}">
        <p14:creationId xmlns:p14="http://schemas.microsoft.com/office/powerpoint/2010/main" val="3728186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2FEA8-6A39-4906-B35F-81EEA91BE7D0}"/>
              </a:ext>
            </a:extLst>
          </p:cNvPr>
          <p:cNvSpPr>
            <a:spLocks noGrp="1"/>
          </p:cNvSpPr>
          <p:nvPr>
            <p:ph type="title"/>
          </p:nvPr>
        </p:nvSpPr>
        <p:spPr/>
        <p:txBody>
          <a:bodyPr/>
          <a:lstStyle/>
          <a:p>
            <a:r>
              <a:rPr lang="en-US" dirty="0"/>
              <a:t>Moving Between States - 3 </a:t>
            </a:r>
            <a:endParaRPr lang="en-CA" dirty="0"/>
          </a:p>
        </p:txBody>
      </p:sp>
      <p:pic>
        <p:nvPicPr>
          <p:cNvPr id="5" name="Content Placeholder 4">
            <a:extLst>
              <a:ext uri="{FF2B5EF4-FFF2-40B4-BE49-F238E27FC236}">
                <a16:creationId xmlns:a16="http://schemas.microsoft.com/office/drawing/2014/main" id="{C6EA5DF5-A299-4C7A-94C4-7EBFA371F5BE}"/>
              </a:ext>
            </a:extLst>
          </p:cNvPr>
          <p:cNvPicPr>
            <a:picLocks noGrp="1" noChangeAspect="1"/>
          </p:cNvPicPr>
          <p:nvPr>
            <p:ph idx="1"/>
          </p:nvPr>
        </p:nvPicPr>
        <p:blipFill>
          <a:blip r:embed="rId2"/>
          <a:stretch>
            <a:fillRect/>
          </a:stretch>
        </p:blipFill>
        <p:spPr>
          <a:xfrm>
            <a:off x="1870259" y="1825625"/>
            <a:ext cx="8451481" cy="4351338"/>
          </a:xfrm>
        </p:spPr>
      </p:pic>
    </p:spTree>
    <p:extLst>
      <p:ext uri="{BB962C8B-B14F-4D97-AF65-F5344CB8AC3E}">
        <p14:creationId xmlns:p14="http://schemas.microsoft.com/office/powerpoint/2010/main" val="1044636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C82A3-9221-457E-8F23-DAE524F9F5AE}"/>
              </a:ext>
            </a:extLst>
          </p:cNvPr>
          <p:cNvSpPr>
            <a:spLocks noGrp="1"/>
          </p:cNvSpPr>
          <p:nvPr>
            <p:ph type="title"/>
          </p:nvPr>
        </p:nvSpPr>
        <p:spPr/>
        <p:txBody>
          <a:bodyPr/>
          <a:lstStyle/>
          <a:p>
            <a:r>
              <a:rPr lang="en-US" dirty="0"/>
              <a:t>Moving Between States - 4</a:t>
            </a:r>
            <a:endParaRPr lang="en-CA" dirty="0"/>
          </a:p>
        </p:txBody>
      </p:sp>
      <p:pic>
        <p:nvPicPr>
          <p:cNvPr id="5" name="Content Placeholder 4">
            <a:extLst>
              <a:ext uri="{FF2B5EF4-FFF2-40B4-BE49-F238E27FC236}">
                <a16:creationId xmlns:a16="http://schemas.microsoft.com/office/drawing/2014/main" id="{00C11DE8-A185-4823-8BB5-4F9B77FF0527}"/>
              </a:ext>
            </a:extLst>
          </p:cNvPr>
          <p:cNvPicPr>
            <a:picLocks noGrp="1" noChangeAspect="1"/>
          </p:cNvPicPr>
          <p:nvPr>
            <p:ph idx="1"/>
          </p:nvPr>
        </p:nvPicPr>
        <p:blipFill>
          <a:blip r:embed="rId2"/>
          <a:stretch>
            <a:fillRect/>
          </a:stretch>
        </p:blipFill>
        <p:spPr>
          <a:xfrm>
            <a:off x="1793737" y="1825625"/>
            <a:ext cx="8604525" cy="4351338"/>
          </a:xfrm>
        </p:spPr>
      </p:pic>
    </p:spTree>
    <p:extLst>
      <p:ext uri="{BB962C8B-B14F-4D97-AF65-F5344CB8AC3E}">
        <p14:creationId xmlns:p14="http://schemas.microsoft.com/office/powerpoint/2010/main" val="2672573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8CEE7-9916-4C5F-A8D4-EE1D29AA6A17}"/>
              </a:ext>
            </a:extLst>
          </p:cNvPr>
          <p:cNvSpPr>
            <a:spLocks noGrp="1"/>
          </p:cNvSpPr>
          <p:nvPr>
            <p:ph type="title"/>
          </p:nvPr>
        </p:nvSpPr>
        <p:spPr/>
        <p:txBody>
          <a:bodyPr/>
          <a:lstStyle/>
          <a:p>
            <a:r>
              <a:rPr lang="en-US" dirty="0"/>
              <a:t>Moving Between States - 5</a:t>
            </a:r>
            <a:endParaRPr lang="en-CA" dirty="0"/>
          </a:p>
        </p:txBody>
      </p:sp>
      <p:pic>
        <p:nvPicPr>
          <p:cNvPr id="5" name="Content Placeholder 4">
            <a:extLst>
              <a:ext uri="{FF2B5EF4-FFF2-40B4-BE49-F238E27FC236}">
                <a16:creationId xmlns:a16="http://schemas.microsoft.com/office/drawing/2014/main" id="{20CCBD0E-EA24-4FFA-927A-552DD181FB5A}"/>
              </a:ext>
            </a:extLst>
          </p:cNvPr>
          <p:cNvPicPr>
            <a:picLocks noGrp="1" noChangeAspect="1"/>
          </p:cNvPicPr>
          <p:nvPr>
            <p:ph idx="1"/>
          </p:nvPr>
        </p:nvPicPr>
        <p:blipFill>
          <a:blip r:embed="rId2"/>
          <a:stretch>
            <a:fillRect/>
          </a:stretch>
        </p:blipFill>
        <p:spPr>
          <a:xfrm>
            <a:off x="2136052" y="1825625"/>
            <a:ext cx="7919895" cy="4351338"/>
          </a:xfrm>
        </p:spPr>
      </p:pic>
    </p:spTree>
    <p:extLst>
      <p:ext uri="{BB962C8B-B14F-4D97-AF65-F5344CB8AC3E}">
        <p14:creationId xmlns:p14="http://schemas.microsoft.com/office/powerpoint/2010/main" val="165421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3488B-C954-4565-AB5E-572E5BBB482E}"/>
              </a:ext>
            </a:extLst>
          </p:cNvPr>
          <p:cNvSpPr>
            <a:spLocks noGrp="1"/>
          </p:cNvSpPr>
          <p:nvPr>
            <p:ph type="title"/>
          </p:nvPr>
        </p:nvSpPr>
        <p:spPr/>
        <p:txBody>
          <a:bodyPr/>
          <a:lstStyle/>
          <a:p>
            <a:r>
              <a:rPr lang="en-US" dirty="0"/>
              <a:t>Moving Between States - 6</a:t>
            </a:r>
            <a:endParaRPr lang="en-CA" dirty="0"/>
          </a:p>
        </p:txBody>
      </p:sp>
      <p:pic>
        <p:nvPicPr>
          <p:cNvPr id="5" name="Content Placeholder 4">
            <a:extLst>
              <a:ext uri="{FF2B5EF4-FFF2-40B4-BE49-F238E27FC236}">
                <a16:creationId xmlns:a16="http://schemas.microsoft.com/office/drawing/2014/main" id="{07375845-4DB9-4988-AB6F-E529110CEC0F}"/>
              </a:ext>
            </a:extLst>
          </p:cNvPr>
          <p:cNvPicPr>
            <a:picLocks noGrp="1" noChangeAspect="1"/>
          </p:cNvPicPr>
          <p:nvPr>
            <p:ph idx="1"/>
          </p:nvPr>
        </p:nvPicPr>
        <p:blipFill>
          <a:blip r:embed="rId2"/>
          <a:stretch>
            <a:fillRect/>
          </a:stretch>
        </p:blipFill>
        <p:spPr>
          <a:xfrm>
            <a:off x="2116307" y="1825625"/>
            <a:ext cx="7959386" cy="4351338"/>
          </a:xfrm>
        </p:spPr>
      </p:pic>
    </p:spTree>
    <p:extLst>
      <p:ext uri="{BB962C8B-B14F-4D97-AF65-F5344CB8AC3E}">
        <p14:creationId xmlns:p14="http://schemas.microsoft.com/office/powerpoint/2010/main" val="1737734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DED2DD2-8BD2-43FC-90CE-42CCA72B6809}"/>
              </a:ext>
            </a:extLst>
          </p:cNvPr>
          <p:cNvSpPr>
            <a:spLocks noGrp="1"/>
          </p:cNvSpPr>
          <p:nvPr>
            <p:ph type="title"/>
          </p:nvPr>
        </p:nvSpPr>
        <p:spPr>
          <a:xfrm>
            <a:off x="1098468" y="885651"/>
            <a:ext cx="3229803" cy="4624603"/>
          </a:xfrm>
        </p:spPr>
        <p:txBody>
          <a:bodyPr>
            <a:normAutofit/>
          </a:bodyPr>
          <a:lstStyle/>
          <a:p>
            <a:r>
              <a:rPr lang="en-US">
                <a:solidFill>
                  <a:srgbClr val="FFFFFF"/>
                </a:solidFill>
              </a:rPr>
              <a:t>Additional States</a:t>
            </a:r>
            <a:endParaRPr lang="en-CA">
              <a:solidFill>
                <a:srgbClr val="FFFFFF"/>
              </a:solidFill>
            </a:endParaRPr>
          </a:p>
        </p:txBody>
      </p:sp>
      <p:sp>
        <p:nvSpPr>
          <p:cNvPr id="3" name="Content Placeholder 2">
            <a:extLst>
              <a:ext uri="{FF2B5EF4-FFF2-40B4-BE49-F238E27FC236}">
                <a16:creationId xmlns:a16="http://schemas.microsoft.com/office/drawing/2014/main" id="{8D092481-282E-42CF-BD2C-B19F3BAF1921}"/>
              </a:ext>
            </a:extLst>
          </p:cNvPr>
          <p:cNvSpPr>
            <a:spLocks noGrp="1"/>
          </p:cNvSpPr>
          <p:nvPr>
            <p:ph idx="1"/>
          </p:nvPr>
        </p:nvSpPr>
        <p:spPr>
          <a:xfrm>
            <a:off x="4978708" y="885651"/>
            <a:ext cx="6525220" cy="4616849"/>
          </a:xfrm>
        </p:spPr>
        <p:txBody>
          <a:bodyPr anchor="ctr">
            <a:normAutofit/>
          </a:bodyPr>
          <a:lstStyle/>
          <a:p>
            <a:r>
              <a:rPr lang="en-US" sz="2400"/>
              <a:t>New State: A newly created process is placed into the new state before the process is allowed to compete for the CPU.</a:t>
            </a:r>
          </a:p>
          <a:p>
            <a:r>
              <a:rPr lang="en-US" sz="2400"/>
              <a:t>Terminated State A process is placed into the terminated state when execution can no longer continue but before the PCB is deleted.</a:t>
            </a:r>
          </a:p>
          <a:p>
            <a:r>
              <a:rPr lang="en-US" sz="2400"/>
              <a:t>Suspended State A process may be placed into the suspended state even though the CPU and all resources are available.</a:t>
            </a:r>
            <a:endParaRPr lang="en-CA" sz="2400"/>
          </a:p>
        </p:txBody>
      </p:sp>
    </p:spTree>
    <p:extLst>
      <p:ext uri="{BB962C8B-B14F-4D97-AF65-F5344CB8AC3E}">
        <p14:creationId xmlns:p14="http://schemas.microsoft.com/office/powerpoint/2010/main" val="3753292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315D-B932-46BB-855F-E993E80C141E}"/>
              </a:ext>
            </a:extLst>
          </p:cNvPr>
          <p:cNvSpPr>
            <a:spLocks noGrp="1"/>
          </p:cNvSpPr>
          <p:nvPr>
            <p:ph type="title"/>
          </p:nvPr>
        </p:nvSpPr>
        <p:spPr/>
        <p:txBody>
          <a:bodyPr/>
          <a:lstStyle/>
          <a:p>
            <a:r>
              <a:rPr lang="en-US" dirty="0"/>
              <a:t>State Transitions - 1 </a:t>
            </a:r>
            <a:endParaRPr lang="en-CA" dirty="0"/>
          </a:p>
        </p:txBody>
      </p:sp>
      <p:pic>
        <p:nvPicPr>
          <p:cNvPr id="5" name="Content Placeholder 4">
            <a:extLst>
              <a:ext uri="{FF2B5EF4-FFF2-40B4-BE49-F238E27FC236}">
                <a16:creationId xmlns:a16="http://schemas.microsoft.com/office/drawing/2014/main" id="{1FE84D69-4234-4132-B96A-A1E969737980}"/>
              </a:ext>
            </a:extLst>
          </p:cNvPr>
          <p:cNvPicPr>
            <a:picLocks noGrp="1" noChangeAspect="1"/>
          </p:cNvPicPr>
          <p:nvPr>
            <p:ph idx="1"/>
          </p:nvPr>
        </p:nvPicPr>
        <p:blipFill>
          <a:blip r:embed="rId2"/>
          <a:stretch>
            <a:fillRect/>
          </a:stretch>
        </p:blipFill>
        <p:spPr>
          <a:xfrm>
            <a:off x="850746" y="1825625"/>
            <a:ext cx="10490508" cy="4351338"/>
          </a:xfrm>
        </p:spPr>
      </p:pic>
    </p:spTree>
    <p:extLst>
      <p:ext uri="{BB962C8B-B14F-4D97-AF65-F5344CB8AC3E}">
        <p14:creationId xmlns:p14="http://schemas.microsoft.com/office/powerpoint/2010/main" val="4007537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21AA-2B9B-404C-B3C0-A8DB2814FADB}"/>
              </a:ext>
            </a:extLst>
          </p:cNvPr>
          <p:cNvSpPr>
            <a:spLocks noGrp="1"/>
          </p:cNvSpPr>
          <p:nvPr>
            <p:ph type="title"/>
          </p:nvPr>
        </p:nvSpPr>
        <p:spPr/>
        <p:txBody>
          <a:bodyPr/>
          <a:lstStyle/>
          <a:p>
            <a:r>
              <a:rPr lang="en-US" dirty="0"/>
              <a:t>State Transitions - 2</a:t>
            </a:r>
            <a:endParaRPr lang="en-CA" dirty="0"/>
          </a:p>
        </p:txBody>
      </p:sp>
      <p:pic>
        <p:nvPicPr>
          <p:cNvPr id="5" name="Content Placeholder 4">
            <a:extLst>
              <a:ext uri="{FF2B5EF4-FFF2-40B4-BE49-F238E27FC236}">
                <a16:creationId xmlns:a16="http://schemas.microsoft.com/office/drawing/2014/main" id="{4D7E507E-4421-4B11-8ADE-CF11D7BCFE05}"/>
              </a:ext>
            </a:extLst>
          </p:cNvPr>
          <p:cNvPicPr>
            <a:picLocks noGrp="1" noChangeAspect="1"/>
          </p:cNvPicPr>
          <p:nvPr>
            <p:ph idx="1"/>
          </p:nvPr>
        </p:nvPicPr>
        <p:blipFill>
          <a:blip r:embed="rId2"/>
          <a:stretch>
            <a:fillRect/>
          </a:stretch>
        </p:blipFill>
        <p:spPr>
          <a:xfrm>
            <a:off x="838200" y="1899911"/>
            <a:ext cx="10515600" cy="4202766"/>
          </a:xfrm>
        </p:spPr>
      </p:pic>
    </p:spTree>
    <p:extLst>
      <p:ext uri="{BB962C8B-B14F-4D97-AF65-F5344CB8AC3E}">
        <p14:creationId xmlns:p14="http://schemas.microsoft.com/office/powerpoint/2010/main" val="983916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329D7-43C5-4E2B-9357-1F17CBA73F8C}"/>
              </a:ext>
            </a:extLst>
          </p:cNvPr>
          <p:cNvSpPr>
            <a:spLocks noGrp="1"/>
          </p:cNvSpPr>
          <p:nvPr>
            <p:ph type="title"/>
          </p:nvPr>
        </p:nvSpPr>
        <p:spPr/>
        <p:txBody>
          <a:bodyPr/>
          <a:lstStyle/>
          <a:p>
            <a:r>
              <a:rPr lang="en-US" dirty="0"/>
              <a:t>State Transitions - 3</a:t>
            </a:r>
            <a:endParaRPr lang="en-CA" dirty="0"/>
          </a:p>
        </p:txBody>
      </p:sp>
      <p:pic>
        <p:nvPicPr>
          <p:cNvPr id="7" name="Content Placeholder 6">
            <a:extLst>
              <a:ext uri="{FF2B5EF4-FFF2-40B4-BE49-F238E27FC236}">
                <a16:creationId xmlns:a16="http://schemas.microsoft.com/office/drawing/2014/main" id="{A630B0C9-6E85-4240-9E46-6FD278319FAD}"/>
              </a:ext>
            </a:extLst>
          </p:cNvPr>
          <p:cNvPicPr>
            <a:picLocks noGrp="1" noChangeAspect="1"/>
          </p:cNvPicPr>
          <p:nvPr>
            <p:ph idx="1"/>
          </p:nvPr>
        </p:nvPicPr>
        <p:blipFill>
          <a:blip r:embed="rId2"/>
          <a:stretch>
            <a:fillRect/>
          </a:stretch>
        </p:blipFill>
        <p:spPr>
          <a:xfrm>
            <a:off x="838200" y="1887333"/>
            <a:ext cx="10515600" cy="4227921"/>
          </a:xfrm>
        </p:spPr>
      </p:pic>
    </p:spTree>
    <p:extLst>
      <p:ext uri="{BB962C8B-B14F-4D97-AF65-F5344CB8AC3E}">
        <p14:creationId xmlns:p14="http://schemas.microsoft.com/office/powerpoint/2010/main" val="2028548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0A5EFB4-B218-4034-9A96-6C5039D5FAB6}"/>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Overview</a:t>
            </a:r>
            <a:endParaRPr lang="en-CA" sz="4000">
              <a:solidFill>
                <a:srgbClr val="FFFFFF"/>
              </a:solidFill>
            </a:endParaRPr>
          </a:p>
        </p:txBody>
      </p:sp>
      <p:sp>
        <p:nvSpPr>
          <p:cNvPr id="3" name="Content Placeholder 2">
            <a:extLst>
              <a:ext uri="{FF2B5EF4-FFF2-40B4-BE49-F238E27FC236}">
                <a16:creationId xmlns:a16="http://schemas.microsoft.com/office/drawing/2014/main" id="{74305437-79CD-4C3F-92F1-47FC17D01B56}"/>
              </a:ext>
            </a:extLst>
          </p:cNvPr>
          <p:cNvSpPr>
            <a:spLocks noGrp="1"/>
          </p:cNvSpPr>
          <p:nvPr>
            <p:ph idx="1"/>
          </p:nvPr>
        </p:nvSpPr>
        <p:spPr>
          <a:xfrm>
            <a:off x="1367624" y="2490436"/>
            <a:ext cx="9708995" cy="3567173"/>
          </a:xfrm>
        </p:spPr>
        <p:txBody>
          <a:bodyPr anchor="ctr">
            <a:normAutofit/>
          </a:bodyPr>
          <a:lstStyle/>
          <a:p>
            <a:r>
              <a:rPr lang="en-US" sz="2000"/>
              <a:t>Recap</a:t>
            </a:r>
          </a:p>
          <a:p>
            <a:r>
              <a:rPr lang="en-US" sz="2000"/>
              <a:t>Processes</a:t>
            </a:r>
          </a:p>
          <a:p>
            <a:pPr lvl="1"/>
            <a:r>
              <a:rPr lang="en-US" sz="2000"/>
              <a:t>The Concept of a Process</a:t>
            </a:r>
          </a:p>
          <a:p>
            <a:pPr lvl="1"/>
            <a:r>
              <a:rPr lang="en-US" sz="2000"/>
              <a:t>Why We Utilize Processes</a:t>
            </a:r>
          </a:p>
          <a:p>
            <a:pPr lvl="1"/>
            <a:r>
              <a:rPr lang="en-US" sz="2000"/>
              <a:t>The Process Control Block</a:t>
            </a:r>
          </a:p>
          <a:p>
            <a:pPr lvl="1"/>
            <a:r>
              <a:rPr lang="en-US" sz="2000"/>
              <a:t>Operations on Processes</a:t>
            </a:r>
          </a:p>
          <a:p>
            <a:r>
              <a:rPr lang="en-US" sz="2000"/>
              <a:t>Resources</a:t>
            </a:r>
          </a:p>
          <a:p>
            <a:r>
              <a:rPr lang="en-US" sz="2000"/>
              <a:t>Threads</a:t>
            </a:r>
          </a:p>
          <a:p>
            <a:r>
              <a:rPr lang="en-US" sz="2000"/>
              <a:t>Basics of C Programming/Loki</a:t>
            </a:r>
            <a:endParaRPr lang="en-CA" sz="2000"/>
          </a:p>
        </p:txBody>
      </p:sp>
    </p:spTree>
    <p:extLst>
      <p:ext uri="{BB962C8B-B14F-4D97-AF65-F5344CB8AC3E}">
        <p14:creationId xmlns:p14="http://schemas.microsoft.com/office/powerpoint/2010/main" val="1588123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1FEF5-0528-4694-A6C9-91E16D921CB4}"/>
              </a:ext>
            </a:extLst>
          </p:cNvPr>
          <p:cNvSpPr>
            <a:spLocks noGrp="1"/>
          </p:cNvSpPr>
          <p:nvPr>
            <p:ph type="title"/>
          </p:nvPr>
        </p:nvSpPr>
        <p:spPr/>
        <p:txBody>
          <a:bodyPr/>
          <a:lstStyle/>
          <a:p>
            <a:r>
              <a:rPr lang="en-US" dirty="0"/>
              <a:t>State Transitions - 4</a:t>
            </a:r>
            <a:endParaRPr lang="en-CA" dirty="0"/>
          </a:p>
        </p:txBody>
      </p:sp>
      <p:pic>
        <p:nvPicPr>
          <p:cNvPr id="5" name="Content Placeholder 4">
            <a:extLst>
              <a:ext uri="{FF2B5EF4-FFF2-40B4-BE49-F238E27FC236}">
                <a16:creationId xmlns:a16="http://schemas.microsoft.com/office/drawing/2014/main" id="{AE0268A0-4318-4B58-9550-9ECBB25495DA}"/>
              </a:ext>
            </a:extLst>
          </p:cNvPr>
          <p:cNvPicPr>
            <a:picLocks noGrp="1" noChangeAspect="1"/>
          </p:cNvPicPr>
          <p:nvPr>
            <p:ph idx="1"/>
          </p:nvPr>
        </p:nvPicPr>
        <p:blipFill>
          <a:blip r:embed="rId2"/>
          <a:stretch>
            <a:fillRect/>
          </a:stretch>
        </p:blipFill>
        <p:spPr>
          <a:xfrm>
            <a:off x="838200" y="1935427"/>
            <a:ext cx="10515600" cy="4131733"/>
          </a:xfrm>
        </p:spPr>
      </p:pic>
    </p:spTree>
    <p:extLst>
      <p:ext uri="{BB962C8B-B14F-4D97-AF65-F5344CB8AC3E}">
        <p14:creationId xmlns:p14="http://schemas.microsoft.com/office/powerpoint/2010/main" val="3389796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07F7F-C0FD-4E74-A5E9-1C0E1E484FF1}"/>
              </a:ext>
            </a:extLst>
          </p:cNvPr>
          <p:cNvSpPr>
            <a:spLocks noGrp="1"/>
          </p:cNvSpPr>
          <p:nvPr>
            <p:ph type="title"/>
          </p:nvPr>
        </p:nvSpPr>
        <p:spPr/>
        <p:txBody>
          <a:bodyPr/>
          <a:lstStyle/>
          <a:p>
            <a:r>
              <a:rPr lang="en-US" dirty="0"/>
              <a:t>State Transitions - 5</a:t>
            </a:r>
            <a:endParaRPr lang="en-CA" dirty="0"/>
          </a:p>
        </p:txBody>
      </p:sp>
      <p:pic>
        <p:nvPicPr>
          <p:cNvPr id="5" name="Content Placeholder 4">
            <a:extLst>
              <a:ext uri="{FF2B5EF4-FFF2-40B4-BE49-F238E27FC236}">
                <a16:creationId xmlns:a16="http://schemas.microsoft.com/office/drawing/2014/main" id="{6DDE6388-7B35-499D-901A-F72557B8BF52}"/>
              </a:ext>
            </a:extLst>
          </p:cNvPr>
          <p:cNvPicPr>
            <a:picLocks noGrp="1" noChangeAspect="1"/>
          </p:cNvPicPr>
          <p:nvPr>
            <p:ph idx="1"/>
          </p:nvPr>
        </p:nvPicPr>
        <p:blipFill>
          <a:blip r:embed="rId2"/>
          <a:stretch>
            <a:fillRect/>
          </a:stretch>
        </p:blipFill>
        <p:spPr>
          <a:xfrm>
            <a:off x="838200" y="1854983"/>
            <a:ext cx="10515600" cy="4292621"/>
          </a:xfrm>
        </p:spPr>
      </p:pic>
    </p:spTree>
    <p:extLst>
      <p:ext uri="{BB962C8B-B14F-4D97-AF65-F5344CB8AC3E}">
        <p14:creationId xmlns:p14="http://schemas.microsoft.com/office/powerpoint/2010/main" val="2302873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988D-46F8-4F4F-9E01-BB17BE44BC10}"/>
              </a:ext>
            </a:extLst>
          </p:cNvPr>
          <p:cNvSpPr>
            <a:spLocks noGrp="1"/>
          </p:cNvSpPr>
          <p:nvPr>
            <p:ph type="title"/>
          </p:nvPr>
        </p:nvSpPr>
        <p:spPr/>
        <p:txBody>
          <a:bodyPr/>
          <a:lstStyle/>
          <a:p>
            <a:r>
              <a:rPr lang="en-US" dirty="0"/>
              <a:t>State Transitions - 6</a:t>
            </a:r>
            <a:endParaRPr lang="en-CA" dirty="0"/>
          </a:p>
        </p:txBody>
      </p:sp>
      <p:pic>
        <p:nvPicPr>
          <p:cNvPr id="5" name="Content Placeholder 4">
            <a:extLst>
              <a:ext uri="{FF2B5EF4-FFF2-40B4-BE49-F238E27FC236}">
                <a16:creationId xmlns:a16="http://schemas.microsoft.com/office/drawing/2014/main" id="{FF12CA3C-AAFC-492C-97D3-651A80001D51}"/>
              </a:ext>
            </a:extLst>
          </p:cNvPr>
          <p:cNvPicPr>
            <a:picLocks noGrp="1" noChangeAspect="1"/>
          </p:cNvPicPr>
          <p:nvPr>
            <p:ph idx="1"/>
          </p:nvPr>
        </p:nvPicPr>
        <p:blipFill>
          <a:blip r:embed="rId2"/>
          <a:stretch>
            <a:fillRect/>
          </a:stretch>
        </p:blipFill>
        <p:spPr>
          <a:xfrm>
            <a:off x="838200" y="1828579"/>
            <a:ext cx="10515600" cy="4345429"/>
          </a:xfrm>
        </p:spPr>
      </p:pic>
    </p:spTree>
    <p:extLst>
      <p:ext uri="{BB962C8B-B14F-4D97-AF65-F5344CB8AC3E}">
        <p14:creationId xmlns:p14="http://schemas.microsoft.com/office/powerpoint/2010/main" val="1829783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1D10C-67BB-41B5-8F36-92D5FBF4F1F9}"/>
              </a:ext>
            </a:extLst>
          </p:cNvPr>
          <p:cNvSpPr>
            <a:spLocks noGrp="1"/>
          </p:cNvSpPr>
          <p:nvPr>
            <p:ph type="title"/>
          </p:nvPr>
        </p:nvSpPr>
        <p:spPr/>
        <p:txBody>
          <a:bodyPr/>
          <a:lstStyle/>
          <a:p>
            <a:r>
              <a:rPr lang="en-US" dirty="0"/>
              <a:t>State Transitions - 7</a:t>
            </a:r>
            <a:endParaRPr lang="en-CA" dirty="0"/>
          </a:p>
        </p:txBody>
      </p:sp>
      <p:pic>
        <p:nvPicPr>
          <p:cNvPr id="7" name="Content Placeholder 6">
            <a:extLst>
              <a:ext uri="{FF2B5EF4-FFF2-40B4-BE49-F238E27FC236}">
                <a16:creationId xmlns:a16="http://schemas.microsoft.com/office/drawing/2014/main" id="{645786D0-0968-44EC-B185-0B32DCEB59B4}"/>
              </a:ext>
            </a:extLst>
          </p:cNvPr>
          <p:cNvPicPr>
            <a:picLocks noGrp="1" noChangeAspect="1"/>
          </p:cNvPicPr>
          <p:nvPr>
            <p:ph idx="1"/>
          </p:nvPr>
        </p:nvPicPr>
        <p:blipFill>
          <a:blip r:embed="rId2"/>
          <a:stretch>
            <a:fillRect/>
          </a:stretch>
        </p:blipFill>
        <p:spPr>
          <a:xfrm>
            <a:off x="838200" y="1846458"/>
            <a:ext cx="10515600" cy="4309672"/>
          </a:xfrm>
        </p:spPr>
      </p:pic>
    </p:spTree>
    <p:extLst>
      <p:ext uri="{BB962C8B-B14F-4D97-AF65-F5344CB8AC3E}">
        <p14:creationId xmlns:p14="http://schemas.microsoft.com/office/powerpoint/2010/main" val="2549241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5F1FD674-3B4F-4AB8-8E82-8B36C72E9EBA}"/>
              </a:ext>
            </a:extLst>
          </p:cNvPr>
          <p:cNvSpPr>
            <a:spLocks noGrp="1"/>
          </p:cNvSpPr>
          <p:nvPr>
            <p:ph type="title"/>
          </p:nvPr>
        </p:nvSpPr>
        <p:spPr>
          <a:xfrm>
            <a:off x="1098468" y="885651"/>
            <a:ext cx="3229803" cy="4624603"/>
          </a:xfrm>
        </p:spPr>
        <p:txBody>
          <a:bodyPr>
            <a:normAutofit/>
          </a:bodyPr>
          <a:lstStyle/>
          <a:p>
            <a:r>
              <a:rPr lang="en-US">
                <a:solidFill>
                  <a:srgbClr val="FFFFFF"/>
                </a:solidFill>
              </a:rPr>
              <a:t>State Transitions – Exercise</a:t>
            </a:r>
            <a:endParaRPr lang="en-CA">
              <a:solidFill>
                <a:srgbClr val="FFFFFF"/>
              </a:solidFill>
            </a:endParaRPr>
          </a:p>
        </p:txBody>
      </p:sp>
      <p:sp>
        <p:nvSpPr>
          <p:cNvPr id="3" name="Content Placeholder 2">
            <a:extLst>
              <a:ext uri="{FF2B5EF4-FFF2-40B4-BE49-F238E27FC236}">
                <a16:creationId xmlns:a16="http://schemas.microsoft.com/office/drawing/2014/main" id="{D6EF9D87-C57E-43CA-B30E-697F19F79467}"/>
              </a:ext>
            </a:extLst>
          </p:cNvPr>
          <p:cNvSpPr>
            <a:spLocks noGrp="1"/>
          </p:cNvSpPr>
          <p:nvPr>
            <p:ph idx="1"/>
          </p:nvPr>
        </p:nvSpPr>
        <p:spPr>
          <a:xfrm>
            <a:off x="4978708" y="885651"/>
            <a:ext cx="6525220" cy="4616849"/>
          </a:xfrm>
        </p:spPr>
        <p:txBody>
          <a:bodyPr anchor="ctr">
            <a:normAutofit/>
          </a:bodyPr>
          <a:lstStyle/>
          <a:p>
            <a:r>
              <a:rPr lang="en-US" sz="2400"/>
              <a:t>Which of the following state transitions are possible?</a:t>
            </a:r>
            <a:endParaRPr lang="en-CA" sz="2400"/>
          </a:p>
          <a:p>
            <a:pPr marL="914400" lvl="1" indent="-457200">
              <a:buFont typeface="+mj-lt"/>
              <a:buAutoNum type="arabicPeriod"/>
            </a:pPr>
            <a:r>
              <a:rPr lang="en-CA" dirty="0"/>
              <a:t>Blocked </a:t>
            </a:r>
            <a:r>
              <a:rPr lang="en-CA" dirty="0">
                <a:sym typeface="Wingdings" panose="05000000000000000000" pitchFamily="2" charset="2"/>
              </a:rPr>
              <a:t> Running</a:t>
            </a:r>
          </a:p>
          <a:p>
            <a:pPr marL="914400" lvl="1" indent="-457200">
              <a:buFont typeface="+mj-lt"/>
              <a:buAutoNum type="arabicPeriod"/>
            </a:pPr>
            <a:r>
              <a:rPr lang="en-CA" dirty="0">
                <a:sym typeface="Wingdings" panose="05000000000000000000" pitchFamily="2" charset="2"/>
              </a:rPr>
              <a:t>Blocked  Ready</a:t>
            </a:r>
          </a:p>
          <a:p>
            <a:pPr marL="914400" lvl="1" indent="-457200">
              <a:buFont typeface="+mj-lt"/>
              <a:buAutoNum type="arabicPeriod"/>
            </a:pPr>
            <a:r>
              <a:rPr lang="en-CA" dirty="0">
                <a:sym typeface="Wingdings" panose="05000000000000000000" pitchFamily="2" charset="2"/>
              </a:rPr>
              <a:t>Running  Suspended</a:t>
            </a:r>
          </a:p>
          <a:p>
            <a:pPr marL="914400" lvl="1" indent="-457200">
              <a:buFont typeface="+mj-lt"/>
              <a:buAutoNum type="arabicPeriod"/>
            </a:pPr>
            <a:r>
              <a:rPr lang="en-CA" dirty="0">
                <a:sym typeface="Wingdings" panose="05000000000000000000" pitchFamily="2" charset="2"/>
              </a:rPr>
              <a:t>Ready  Blocked</a:t>
            </a:r>
          </a:p>
          <a:p>
            <a:pPr marL="914400" lvl="1" indent="-457200">
              <a:buFont typeface="+mj-lt"/>
              <a:buAutoNum type="arabicPeriod"/>
            </a:pPr>
            <a:r>
              <a:rPr lang="en-CA" dirty="0">
                <a:sym typeface="Wingdings" panose="05000000000000000000" pitchFamily="2" charset="2"/>
              </a:rPr>
              <a:t>Running  Ready</a:t>
            </a:r>
          </a:p>
          <a:p>
            <a:pPr marL="914400" lvl="1" indent="-457200">
              <a:buFont typeface="+mj-lt"/>
              <a:buAutoNum type="arabicPeriod"/>
            </a:pPr>
            <a:r>
              <a:rPr lang="en-CA" dirty="0">
                <a:sym typeface="Wingdings" panose="05000000000000000000" pitchFamily="2" charset="2"/>
              </a:rPr>
              <a:t>Suspended Running</a:t>
            </a:r>
          </a:p>
        </p:txBody>
      </p:sp>
    </p:spTree>
    <p:extLst>
      <p:ext uri="{BB962C8B-B14F-4D97-AF65-F5344CB8AC3E}">
        <p14:creationId xmlns:p14="http://schemas.microsoft.com/office/powerpoint/2010/main" val="1896364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FCFA089-2BA5-4DED-BFAB-6989E2CAB1FA}"/>
              </a:ext>
            </a:extLst>
          </p:cNvPr>
          <p:cNvSpPr>
            <a:spLocks noGrp="1"/>
          </p:cNvSpPr>
          <p:nvPr>
            <p:ph type="title"/>
          </p:nvPr>
        </p:nvSpPr>
        <p:spPr>
          <a:xfrm>
            <a:off x="1098468" y="885651"/>
            <a:ext cx="3229803" cy="4624603"/>
          </a:xfrm>
        </p:spPr>
        <p:txBody>
          <a:bodyPr>
            <a:normAutofit/>
          </a:bodyPr>
          <a:lstStyle/>
          <a:p>
            <a:r>
              <a:rPr lang="en-US">
                <a:solidFill>
                  <a:srgbClr val="FFFFFF"/>
                </a:solidFill>
              </a:rPr>
              <a:t>State Transitions – Exercise Solution</a:t>
            </a:r>
            <a:endParaRPr lang="en-CA">
              <a:solidFill>
                <a:srgbClr val="FFFFFF"/>
              </a:solidFill>
            </a:endParaRPr>
          </a:p>
        </p:txBody>
      </p:sp>
      <p:sp>
        <p:nvSpPr>
          <p:cNvPr id="3" name="Content Placeholder 2">
            <a:extLst>
              <a:ext uri="{FF2B5EF4-FFF2-40B4-BE49-F238E27FC236}">
                <a16:creationId xmlns:a16="http://schemas.microsoft.com/office/drawing/2014/main" id="{B263C7AA-A2EE-4782-9061-6A49703D6C4C}"/>
              </a:ext>
            </a:extLst>
          </p:cNvPr>
          <p:cNvSpPr>
            <a:spLocks noGrp="1"/>
          </p:cNvSpPr>
          <p:nvPr>
            <p:ph idx="1"/>
          </p:nvPr>
        </p:nvSpPr>
        <p:spPr>
          <a:xfrm>
            <a:off x="4978708" y="885651"/>
            <a:ext cx="6525220" cy="4616849"/>
          </a:xfrm>
        </p:spPr>
        <p:txBody>
          <a:bodyPr anchor="ctr">
            <a:normAutofit/>
          </a:bodyPr>
          <a:lstStyle/>
          <a:p>
            <a:r>
              <a:rPr lang="en-US" sz="2400"/>
              <a:t>The possible transitions are:</a:t>
            </a:r>
          </a:p>
          <a:p>
            <a:pPr lvl="1"/>
            <a:r>
              <a:rPr lang="en-US" dirty="0"/>
              <a:t>Blocked -&gt; Ready: A process must be running in order to make a request and potentially get blocked. When the resource on which process p is blocked becomes available, p becomes ready.</a:t>
            </a:r>
          </a:p>
          <a:p>
            <a:pPr lvl="1"/>
            <a:r>
              <a:rPr lang="en-US" dirty="0"/>
              <a:t>Running -&gt; Suspended: A process can be suspended from any of the states: running, ready, blocked.</a:t>
            </a:r>
          </a:p>
          <a:p>
            <a:pPr lvl="1"/>
            <a:r>
              <a:rPr lang="en-US" dirty="0"/>
              <a:t>Running -&gt; Ready: A running process may be interrupted and moved to the ready state in order to let other processes use the CPU</a:t>
            </a:r>
            <a:endParaRPr lang="en-CA" dirty="0"/>
          </a:p>
        </p:txBody>
      </p:sp>
    </p:spTree>
    <p:extLst>
      <p:ext uri="{BB962C8B-B14F-4D97-AF65-F5344CB8AC3E}">
        <p14:creationId xmlns:p14="http://schemas.microsoft.com/office/powerpoint/2010/main" val="1698799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C0270B2-96EB-4555-A98B-4E25D8C71090}"/>
              </a:ext>
            </a:extLst>
          </p:cNvPr>
          <p:cNvSpPr>
            <a:spLocks noGrp="1"/>
          </p:cNvSpPr>
          <p:nvPr>
            <p:ph type="title"/>
          </p:nvPr>
        </p:nvSpPr>
        <p:spPr>
          <a:xfrm>
            <a:off x="1098468" y="885651"/>
            <a:ext cx="3229803" cy="4624603"/>
          </a:xfrm>
        </p:spPr>
        <p:txBody>
          <a:bodyPr>
            <a:normAutofit/>
          </a:bodyPr>
          <a:lstStyle/>
          <a:p>
            <a:r>
              <a:rPr lang="en-US">
                <a:solidFill>
                  <a:srgbClr val="FFFFFF"/>
                </a:solidFill>
              </a:rPr>
              <a:t>Context Switch &amp; CPU State</a:t>
            </a:r>
            <a:endParaRPr lang="en-CA">
              <a:solidFill>
                <a:srgbClr val="FFFFFF"/>
              </a:solidFill>
            </a:endParaRPr>
          </a:p>
        </p:txBody>
      </p:sp>
      <p:sp>
        <p:nvSpPr>
          <p:cNvPr id="3" name="Content Placeholder 2">
            <a:extLst>
              <a:ext uri="{FF2B5EF4-FFF2-40B4-BE49-F238E27FC236}">
                <a16:creationId xmlns:a16="http://schemas.microsoft.com/office/drawing/2014/main" id="{15F9BE00-5C19-4024-8A58-11176886D60A}"/>
              </a:ext>
            </a:extLst>
          </p:cNvPr>
          <p:cNvSpPr>
            <a:spLocks noGrp="1"/>
          </p:cNvSpPr>
          <p:nvPr>
            <p:ph idx="1"/>
          </p:nvPr>
        </p:nvSpPr>
        <p:spPr>
          <a:xfrm>
            <a:off x="4978708" y="885651"/>
            <a:ext cx="6525220" cy="4616849"/>
          </a:xfrm>
        </p:spPr>
        <p:txBody>
          <a:bodyPr anchor="ctr">
            <a:normAutofit/>
          </a:bodyPr>
          <a:lstStyle/>
          <a:p>
            <a:r>
              <a:rPr lang="en-US" sz="2400"/>
              <a:t>A context switch is the transfer of control from one process to another.</a:t>
            </a:r>
          </a:p>
          <a:p>
            <a:pPr lvl="1"/>
            <a:r>
              <a:rPr lang="en-US" dirty="0"/>
              <a:t>In many cases we assume that a context switch takes negligible time so we count it as zero. </a:t>
            </a:r>
          </a:p>
          <a:p>
            <a:pPr lvl="1"/>
            <a:r>
              <a:rPr lang="en-US" dirty="0"/>
              <a:t>However, a context switch takes a measurable amount of time on Linux Operating Systems (µ1.2 - µ2.5).</a:t>
            </a:r>
          </a:p>
          <a:p>
            <a:r>
              <a:rPr lang="en-US" sz="2400"/>
              <a:t>CPU Sate: The CPU state consists of all intermediate values held in any CPU registers and hardware flags at the time of the interruption.</a:t>
            </a:r>
            <a:endParaRPr lang="en-CA" sz="2400"/>
          </a:p>
        </p:txBody>
      </p:sp>
    </p:spTree>
    <p:extLst>
      <p:ext uri="{BB962C8B-B14F-4D97-AF65-F5344CB8AC3E}">
        <p14:creationId xmlns:p14="http://schemas.microsoft.com/office/powerpoint/2010/main" val="878771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1FF61-0E8A-45D3-9013-8A6A99DA7E27}"/>
              </a:ext>
            </a:extLst>
          </p:cNvPr>
          <p:cNvSpPr>
            <a:spLocks noGrp="1"/>
          </p:cNvSpPr>
          <p:nvPr>
            <p:ph type="title"/>
          </p:nvPr>
        </p:nvSpPr>
        <p:spPr/>
        <p:txBody>
          <a:bodyPr/>
          <a:lstStyle/>
          <a:p>
            <a:r>
              <a:rPr lang="en-US" dirty="0"/>
              <a:t>Context Switching – Visualized – 1</a:t>
            </a:r>
            <a:endParaRPr lang="en-CA" dirty="0"/>
          </a:p>
        </p:txBody>
      </p:sp>
      <p:pic>
        <p:nvPicPr>
          <p:cNvPr id="5" name="Content Placeholder 4">
            <a:extLst>
              <a:ext uri="{FF2B5EF4-FFF2-40B4-BE49-F238E27FC236}">
                <a16:creationId xmlns:a16="http://schemas.microsoft.com/office/drawing/2014/main" id="{9391D91E-CB2D-4554-AD77-C08C64E3D515}"/>
              </a:ext>
            </a:extLst>
          </p:cNvPr>
          <p:cNvPicPr>
            <a:picLocks noGrp="1" noChangeAspect="1"/>
          </p:cNvPicPr>
          <p:nvPr>
            <p:ph idx="1"/>
          </p:nvPr>
        </p:nvPicPr>
        <p:blipFill>
          <a:blip r:embed="rId2"/>
          <a:stretch>
            <a:fillRect/>
          </a:stretch>
        </p:blipFill>
        <p:spPr>
          <a:xfrm>
            <a:off x="1658326" y="1825625"/>
            <a:ext cx="8875348" cy="4351338"/>
          </a:xfrm>
        </p:spPr>
      </p:pic>
    </p:spTree>
    <p:extLst>
      <p:ext uri="{BB962C8B-B14F-4D97-AF65-F5344CB8AC3E}">
        <p14:creationId xmlns:p14="http://schemas.microsoft.com/office/powerpoint/2010/main" val="179316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92D2-2778-4AB7-8AB8-BA24DB66A739}"/>
              </a:ext>
            </a:extLst>
          </p:cNvPr>
          <p:cNvSpPr>
            <a:spLocks noGrp="1"/>
          </p:cNvSpPr>
          <p:nvPr>
            <p:ph type="title"/>
          </p:nvPr>
        </p:nvSpPr>
        <p:spPr/>
        <p:txBody>
          <a:bodyPr/>
          <a:lstStyle/>
          <a:p>
            <a:r>
              <a:rPr lang="en-US" dirty="0"/>
              <a:t>Context Switching – Visualized – 2</a:t>
            </a:r>
            <a:endParaRPr lang="en-CA" dirty="0"/>
          </a:p>
        </p:txBody>
      </p:sp>
      <p:pic>
        <p:nvPicPr>
          <p:cNvPr id="7" name="Content Placeholder 6">
            <a:extLst>
              <a:ext uri="{FF2B5EF4-FFF2-40B4-BE49-F238E27FC236}">
                <a16:creationId xmlns:a16="http://schemas.microsoft.com/office/drawing/2014/main" id="{80108F88-77D3-478C-9D9E-50D4199A0E0D}"/>
              </a:ext>
            </a:extLst>
          </p:cNvPr>
          <p:cNvPicPr>
            <a:picLocks noGrp="1" noChangeAspect="1"/>
          </p:cNvPicPr>
          <p:nvPr>
            <p:ph idx="1"/>
          </p:nvPr>
        </p:nvPicPr>
        <p:blipFill>
          <a:blip r:embed="rId2"/>
          <a:stretch>
            <a:fillRect/>
          </a:stretch>
        </p:blipFill>
        <p:spPr>
          <a:xfrm>
            <a:off x="1619723" y="1825625"/>
            <a:ext cx="8952554" cy="4351338"/>
          </a:xfrm>
        </p:spPr>
      </p:pic>
    </p:spTree>
    <p:extLst>
      <p:ext uri="{BB962C8B-B14F-4D97-AF65-F5344CB8AC3E}">
        <p14:creationId xmlns:p14="http://schemas.microsoft.com/office/powerpoint/2010/main" val="2652708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CE4E8-6922-469C-9A41-BAD13FB6B773}"/>
              </a:ext>
            </a:extLst>
          </p:cNvPr>
          <p:cNvSpPr>
            <a:spLocks noGrp="1"/>
          </p:cNvSpPr>
          <p:nvPr>
            <p:ph type="title"/>
          </p:nvPr>
        </p:nvSpPr>
        <p:spPr/>
        <p:txBody>
          <a:bodyPr/>
          <a:lstStyle/>
          <a:p>
            <a:r>
              <a:rPr lang="en-US" dirty="0"/>
              <a:t>Context Switching – Visualized – 3</a:t>
            </a:r>
            <a:endParaRPr lang="en-CA" dirty="0"/>
          </a:p>
        </p:txBody>
      </p:sp>
      <p:pic>
        <p:nvPicPr>
          <p:cNvPr id="5" name="Content Placeholder 4">
            <a:extLst>
              <a:ext uri="{FF2B5EF4-FFF2-40B4-BE49-F238E27FC236}">
                <a16:creationId xmlns:a16="http://schemas.microsoft.com/office/drawing/2014/main" id="{4E31FE4D-8D00-4A9F-A636-DCB895D34343}"/>
              </a:ext>
            </a:extLst>
          </p:cNvPr>
          <p:cNvPicPr>
            <a:picLocks noGrp="1" noChangeAspect="1"/>
          </p:cNvPicPr>
          <p:nvPr>
            <p:ph idx="1"/>
          </p:nvPr>
        </p:nvPicPr>
        <p:blipFill>
          <a:blip r:embed="rId2"/>
          <a:stretch>
            <a:fillRect/>
          </a:stretch>
        </p:blipFill>
        <p:spPr>
          <a:xfrm>
            <a:off x="1753144" y="1825625"/>
            <a:ext cx="8685711" cy="4351338"/>
          </a:xfrm>
        </p:spPr>
      </p:pic>
    </p:spTree>
    <p:extLst>
      <p:ext uri="{BB962C8B-B14F-4D97-AF65-F5344CB8AC3E}">
        <p14:creationId xmlns:p14="http://schemas.microsoft.com/office/powerpoint/2010/main" val="1250370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C7EFFBA-A6C4-409B-91CD-51716A66899E}"/>
              </a:ext>
            </a:extLst>
          </p:cNvPr>
          <p:cNvSpPr>
            <a:spLocks noGrp="1"/>
          </p:cNvSpPr>
          <p:nvPr>
            <p:ph type="title"/>
          </p:nvPr>
        </p:nvSpPr>
        <p:spPr>
          <a:xfrm>
            <a:off x="1098468" y="885651"/>
            <a:ext cx="3229803" cy="4624603"/>
          </a:xfrm>
        </p:spPr>
        <p:txBody>
          <a:bodyPr>
            <a:normAutofit/>
          </a:bodyPr>
          <a:lstStyle/>
          <a:p>
            <a:r>
              <a:rPr lang="en-US">
                <a:solidFill>
                  <a:srgbClr val="FFFFFF"/>
                </a:solidFill>
              </a:rPr>
              <a:t>Recap</a:t>
            </a:r>
            <a:endParaRPr lang="en-CA">
              <a:solidFill>
                <a:srgbClr val="FFFFFF"/>
              </a:solidFill>
            </a:endParaRPr>
          </a:p>
        </p:txBody>
      </p:sp>
      <p:sp>
        <p:nvSpPr>
          <p:cNvPr id="3" name="Content Placeholder 2">
            <a:extLst>
              <a:ext uri="{FF2B5EF4-FFF2-40B4-BE49-F238E27FC236}">
                <a16:creationId xmlns:a16="http://schemas.microsoft.com/office/drawing/2014/main" id="{A8735220-C0A0-4910-B4DB-759EE5F3F272}"/>
              </a:ext>
            </a:extLst>
          </p:cNvPr>
          <p:cNvSpPr>
            <a:spLocks noGrp="1"/>
          </p:cNvSpPr>
          <p:nvPr>
            <p:ph idx="1"/>
          </p:nvPr>
        </p:nvSpPr>
        <p:spPr>
          <a:xfrm>
            <a:off x="4937671" y="1468483"/>
            <a:ext cx="6525220" cy="4616849"/>
          </a:xfrm>
        </p:spPr>
        <p:txBody>
          <a:bodyPr anchor="ctr">
            <a:normAutofit/>
          </a:bodyPr>
          <a:lstStyle/>
          <a:p>
            <a:r>
              <a:rPr lang="en-US" sz="2000" dirty="0"/>
              <a:t>Last week, we reviewed some basic terminology and concepts as they relate to Operating Systems.</a:t>
            </a:r>
          </a:p>
          <a:p>
            <a:r>
              <a:rPr lang="en-US" sz="2000" dirty="0"/>
              <a:t>What is a kernel?</a:t>
            </a:r>
          </a:p>
          <a:p>
            <a:pPr lvl="1"/>
            <a:r>
              <a:rPr lang="en-US" sz="2000" dirty="0"/>
              <a:t>The kernel of an OS is the minimal set of functions necessary to manage the system resources safely and efficiently.</a:t>
            </a:r>
          </a:p>
          <a:p>
            <a:r>
              <a:rPr lang="en-US" sz="2000" dirty="0"/>
              <a:t>What is a privileged Instruction?</a:t>
            </a:r>
          </a:p>
          <a:p>
            <a:pPr lvl="1"/>
            <a:r>
              <a:rPr lang="en-US" sz="2000" dirty="0"/>
              <a:t> A privileged instruction performs critical operations that access I/O devices and the CPU's status and control registers.</a:t>
            </a:r>
          </a:p>
          <a:p>
            <a:r>
              <a:rPr lang="en-US" sz="2000" dirty="0"/>
              <a:t>What is an interrupt?</a:t>
            </a:r>
          </a:p>
          <a:p>
            <a:pPr lvl="1"/>
            <a:r>
              <a:rPr lang="en-US" sz="2000" dirty="0"/>
              <a:t>An interrupt is an event that diverts the current execution of a program to a predefined location in the kernel in order to respond to an event.</a:t>
            </a:r>
          </a:p>
          <a:p>
            <a:pPr lvl="1"/>
            <a:endParaRPr lang="en-US" sz="2000" dirty="0"/>
          </a:p>
          <a:p>
            <a:pPr lvl="1"/>
            <a:endParaRPr lang="en-US" sz="2000" dirty="0"/>
          </a:p>
          <a:p>
            <a:pPr lvl="1"/>
            <a:endParaRPr lang="en-US" sz="2000" dirty="0"/>
          </a:p>
          <a:p>
            <a:pPr lvl="1"/>
            <a:endParaRPr lang="en-CA" sz="2000" dirty="0"/>
          </a:p>
        </p:txBody>
      </p:sp>
    </p:spTree>
    <p:extLst>
      <p:ext uri="{BB962C8B-B14F-4D97-AF65-F5344CB8AC3E}">
        <p14:creationId xmlns:p14="http://schemas.microsoft.com/office/powerpoint/2010/main" val="24056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159F6-AE91-4747-B473-F79FC6C22D65}"/>
              </a:ext>
            </a:extLst>
          </p:cNvPr>
          <p:cNvSpPr>
            <a:spLocks noGrp="1"/>
          </p:cNvSpPr>
          <p:nvPr>
            <p:ph type="title"/>
          </p:nvPr>
        </p:nvSpPr>
        <p:spPr/>
        <p:txBody>
          <a:bodyPr/>
          <a:lstStyle/>
          <a:p>
            <a:r>
              <a:rPr lang="en-US" dirty="0"/>
              <a:t>Context Switching – Visualized – 4</a:t>
            </a:r>
            <a:endParaRPr lang="en-CA" dirty="0"/>
          </a:p>
        </p:txBody>
      </p:sp>
      <p:pic>
        <p:nvPicPr>
          <p:cNvPr id="5" name="Content Placeholder 4">
            <a:extLst>
              <a:ext uri="{FF2B5EF4-FFF2-40B4-BE49-F238E27FC236}">
                <a16:creationId xmlns:a16="http://schemas.microsoft.com/office/drawing/2014/main" id="{E9720932-9CDC-4A2E-9CD1-A07A16BD8126}"/>
              </a:ext>
            </a:extLst>
          </p:cNvPr>
          <p:cNvPicPr>
            <a:picLocks noGrp="1" noChangeAspect="1"/>
          </p:cNvPicPr>
          <p:nvPr>
            <p:ph idx="1"/>
          </p:nvPr>
        </p:nvPicPr>
        <p:blipFill>
          <a:blip r:embed="rId2"/>
          <a:stretch>
            <a:fillRect/>
          </a:stretch>
        </p:blipFill>
        <p:spPr>
          <a:xfrm>
            <a:off x="1908784" y="1825625"/>
            <a:ext cx="8374431" cy="4351338"/>
          </a:xfrm>
        </p:spPr>
      </p:pic>
    </p:spTree>
    <p:extLst>
      <p:ext uri="{BB962C8B-B14F-4D97-AF65-F5344CB8AC3E}">
        <p14:creationId xmlns:p14="http://schemas.microsoft.com/office/powerpoint/2010/main" val="3641380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97583-1766-444F-8B3C-55ABCB4EA774}"/>
              </a:ext>
            </a:extLst>
          </p:cNvPr>
          <p:cNvSpPr>
            <a:spLocks noGrp="1"/>
          </p:cNvSpPr>
          <p:nvPr>
            <p:ph type="title"/>
          </p:nvPr>
        </p:nvSpPr>
        <p:spPr/>
        <p:txBody>
          <a:bodyPr/>
          <a:lstStyle/>
          <a:p>
            <a:r>
              <a:rPr lang="en-US" dirty="0"/>
              <a:t>Context Switching – Visualized – 5</a:t>
            </a:r>
            <a:endParaRPr lang="en-CA" dirty="0"/>
          </a:p>
        </p:txBody>
      </p:sp>
      <p:pic>
        <p:nvPicPr>
          <p:cNvPr id="5" name="Content Placeholder 4">
            <a:extLst>
              <a:ext uri="{FF2B5EF4-FFF2-40B4-BE49-F238E27FC236}">
                <a16:creationId xmlns:a16="http://schemas.microsoft.com/office/drawing/2014/main" id="{67841F6B-7F8B-458D-9161-968B7220C75E}"/>
              </a:ext>
            </a:extLst>
          </p:cNvPr>
          <p:cNvPicPr>
            <a:picLocks noGrp="1" noChangeAspect="1"/>
          </p:cNvPicPr>
          <p:nvPr>
            <p:ph idx="1"/>
          </p:nvPr>
        </p:nvPicPr>
        <p:blipFill>
          <a:blip r:embed="rId2"/>
          <a:stretch>
            <a:fillRect/>
          </a:stretch>
        </p:blipFill>
        <p:spPr>
          <a:xfrm>
            <a:off x="1639456" y="1825625"/>
            <a:ext cx="8913088" cy="4351338"/>
          </a:xfrm>
        </p:spPr>
      </p:pic>
    </p:spTree>
    <p:extLst>
      <p:ext uri="{BB962C8B-B14F-4D97-AF65-F5344CB8AC3E}">
        <p14:creationId xmlns:p14="http://schemas.microsoft.com/office/powerpoint/2010/main" val="2706593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505F-D353-46A4-81C9-78C5AE1BA6D7}"/>
              </a:ext>
            </a:extLst>
          </p:cNvPr>
          <p:cNvSpPr>
            <a:spLocks noGrp="1"/>
          </p:cNvSpPr>
          <p:nvPr>
            <p:ph type="title"/>
          </p:nvPr>
        </p:nvSpPr>
        <p:spPr/>
        <p:txBody>
          <a:bodyPr/>
          <a:lstStyle/>
          <a:p>
            <a:r>
              <a:rPr lang="en-US" dirty="0"/>
              <a:t>Context Switching – Visualized – 6</a:t>
            </a:r>
            <a:endParaRPr lang="en-CA" dirty="0"/>
          </a:p>
        </p:txBody>
      </p:sp>
      <p:pic>
        <p:nvPicPr>
          <p:cNvPr id="5" name="Content Placeholder 4">
            <a:extLst>
              <a:ext uri="{FF2B5EF4-FFF2-40B4-BE49-F238E27FC236}">
                <a16:creationId xmlns:a16="http://schemas.microsoft.com/office/drawing/2014/main" id="{15414FE6-6EDC-4671-90A4-754395262FD9}"/>
              </a:ext>
            </a:extLst>
          </p:cNvPr>
          <p:cNvPicPr>
            <a:picLocks noGrp="1" noChangeAspect="1"/>
          </p:cNvPicPr>
          <p:nvPr>
            <p:ph idx="1"/>
          </p:nvPr>
        </p:nvPicPr>
        <p:blipFill>
          <a:blip r:embed="rId2"/>
          <a:stretch>
            <a:fillRect/>
          </a:stretch>
        </p:blipFill>
        <p:spPr>
          <a:xfrm>
            <a:off x="1773726" y="1825625"/>
            <a:ext cx="8644547" cy="4351338"/>
          </a:xfrm>
        </p:spPr>
      </p:pic>
    </p:spTree>
    <p:extLst>
      <p:ext uri="{BB962C8B-B14F-4D97-AF65-F5344CB8AC3E}">
        <p14:creationId xmlns:p14="http://schemas.microsoft.com/office/powerpoint/2010/main" val="4114336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E293417-B3B8-494C-9051-426173AB5590}"/>
              </a:ext>
            </a:extLst>
          </p:cNvPr>
          <p:cNvSpPr>
            <a:spLocks noGrp="1"/>
          </p:cNvSpPr>
          <p:nvPr>
            <p:ph type="title"/>
          </p:nvPr>
        </p:nvSpPr>
        <p:spPr>
          <a:xfrm>
            <a:off x="1098468" y="885651"/>
            <a:ext cx="3229803" cy="4624603"/>
          </a:xfrm>
        </p:spPr>
        <p:txBody>
          <a:bodyPr>
            <a:normAutofit/>
          </a:bodyPr>
          <a:lstStyle/>
          <a:p>
            <a:r>
              <a:rPr lang="en-US">
                <a:solidFill>
                  <a:srgbClr val="FFFFFF"/>
                </a:solidFill>
              </a:rPr>
              <a:t>Why Processes</a:t>
            </a:r>
            <a:endParaRPr lang="en-CA">
              <a:solidFill>
                <a:srgbClr val="FFFFFF"/>
              </a:solidFill>
            </a:endParaRPr>
          </a:p>
        </p:txBody>
      </p:sp>
      <p:sp>
        <p:nvSpPr>
          <p:cNvPr id="3" name="Content Placeholder 2">
            <a:extLst>
              <a:ext uri="{FF2B5EF4-FFF2-40B4-BE49-F238E27FC236}">
                <a16:creationId xmlns:a16="http://schemas.microsoft.com/office/drawing/2014/main" id="{6EB63EEC-C9B4-41F1-A737-830D70D0DB37}"/>
              </a:ext>
            </a:extLst>
          </p:cNvPr>
          <p:cNvSpPr>
            <a:spLocks noGrp="1"/>
          </p:cNvSpPr>
          <p:nvPr>
            <p:ph idx="1"/>
          </p:nvPr>
        </p:nvSpPr>
        <p:spPr>
          <a:xfrm>
            <a:off x="4978708" y="885651"/>
            <a:ext cx="6525220" cy="4616849"/>
          </a:xfrm>
        </p:spPr>
        <p:txBody>
          <a:bodyPr anchor="ctr">
            <a:normAutofit/>
          </a:bodyPr>
          <a:lstStyle/>
          <a:p>
            <a:r>
              <a:rPr lang="en-US" sz="2400"/>
              <a:t>A physical CPU is a real hardware instance of a CPU.</a:t>
            </a:r>
          </a:p>
          <a:p>
            <a:pPr lvl="1"/>
            <a:r>
              <a:rPr lang="en-US" dirty="0"/>
              <a:t>Time Sharing: Multiple processes may run on one physical CPU using a technique known as time sharing.</a:t>
            </a:r>
          </a:p>
          <a:p>
            <a:pPr lvl="1"/>
            <a:r>
              <a:rPr lang="en-US" dirty="0"/>
              <a:t>Virtual CPU: A CPU that the process assumes is available only to itself.</a:t>
            </a:r>
          </a:p>
          <a:p>
            <a:pPr lvl="1"/>
            <a:r>
              <a:rPr lang="en-US" dirty="0"/>
              <a:t>Multiple processes can run on different hardware configurations but in all cases each process can assume having the same private physical CPU.</a:t>
            </a:r>
            <a:endParaRPr lang="en-CA" dirty="0"/>
          </a:p>
          <a:p>
            <a:pPr lvl="2"/>
            <a:r>
              <a:rPr lang="en-CA" sz="2400"/>
              <a:t>Why might this be necessary?</a:t>
            </a:r>
            <a:endParaRPr lang="en-US" sz="2400"/>
          </a:p>
        </p:txBody>
      </p:sp>
    </p:spTree>
    <p:extLst>
      <p:ext uri="{BB962C8B-B14F-4D97-AF65-F5344CB8AC3E}">
        <p14:creationId xmlns:p14="http://schemas.microsoft.com/office/powerpoint/2010/main" val="3572457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67C7AEF-773D-4513-92AA-AA982EF26C38}"/>
              </a:ext>
            </a:extLst>
          </p:cNvPr>
          <p:cNvSpPr>
            <a:spLocks noGrp="1"/>
          </p:cNvSpPr>
          <p:nvPr>
            <p:ph type="title"/>
          </p:nvPr>
        </p:nvSpPr>
        <p:spPr>
          <a:xfrm>
            <a:off x="1098468" y="885651"/>
            <a:ext cx="3229803" cy="4624603"/>
          </a:xfrm>
        </p:spPr>
        <p:txBody>
          <a:bodyPr>
            <a:normAutofit/>
          </a:bodyPr>
          <a:lstStyle/>
          <a:p>
            <a:r>
              <a:rPr lang="en-US">
                <a:solidFill>
                  <a:srgbClr val="FFFFFF"/>
                </a:solidFill>
              </a:rPr>
              <a:t>The Process Control Block (PCB)</a:t>
            </a:r>
            <a:endParaRPr lang="en-CA">
              <a:solidFill>
                <a:srgbClr val="FFFFFF"/>
              </a:solidFill>
            </a:endParaRPr>
          </a:p>
        </p:txBody>
      </p:sp>
      <p:sp>
        <p:nvSpPr>
          <p:cNvPr id="3" name="Content Placeholder 2">
            <a:extLst>
              <a:ext uri="{FF2B5EF4-FFF2-40B4-BE49-F238E27FC236}">
                <a16:creationId xmlns:a16="http://schemas.microsoft.com/office/drawing/2014/main" id="{8FE71E45-0986-436A-8F47-1427FF0494B7}"/>
              </a:ext>
            </a:extLst>
          </p:cNvPr>
          <p:cNvSpPr>
            <a:spLocks noGrp="1"/>
          </p:cNvSpPr>
          <p:nvPr>
            <p:ph idx="1"/>
          </p:nvPr>
        </p:nvSpPr>
        <p:spPr>
          <a:xfrm>
            <a:off x="4978708" y="885651"/>
            <a:ext cx="6525220" cy="4616849"/>
          </a:xfrm>
        </p:spPr>
        <p:txBody>
          <a:bodyPr anchor="ctr">
            <a:normAutofit/>
          </a:bodyPr>
          <a:lstStyle/>
          <a:p>
            <a:r>
              <a:rPr lang="en-US" sz="2400"/>
              <a:t>Contents of a PCB:</a:t>
            </a:r>
          </a:p>
          <a:p>
            <a:pPr lvl="1"/>
            <a:r>
              <a:rPr lang="en-US" dirty="0"/>
              <a:t>The PCB is the instantiation of a process. Upon creation, the OS assigns every process a unique identifier. This identifier, p, could be a pointer to the PCB structure or an index into an array of PCBs.</a:t>
            </a:r>
          </a:p>
          <a:p>
            <a:pPr lvl="1"/>
            <a:r>
              <a:rPr lang="en-US" dirty="0"/>
              <a:t>The specific implementation and the contents of a PCB vary between different OSs but the following is a generic structure representative of most modern OSs.</a:t>
            </a:r>
            <a:endParaRPr lang="en-CA" dirty="0"/>
          </a:p>
        </p:txBody>
      </p:sp>
    </p:spTree>
    <p:extLst>
      <p:ext uri="{BB962C8B-B14F-4D97-AF65-F5344CB8AC3E}">
        <p14:creationId xmlns:p14="http://schemas.microsoft.com/office/powerpoint/2010/main" val="3703376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DC98-8503-4D78-A81A-EECF1456D327}"/>
              </a:ext>
            </a:extLst>
          </p:cNvPr>
          <p:cNvSpPr>
            <a:spLocks noGrp="1"/>
          </p:cNvSpPr>
          <p:nvPr>
            <p:ph type="title"/>
          </p:nvPr>
        </p:nvSpPr>
        <p:spPr/>
        <p:txBody>
          <a:bodyPr/>
          <a:lstStyle/>
          <a:p>
            <a:r>
              <a:rPr lang="en-US" dirty="0"/>
              <a:t>Generic - PCB</a:t>
            </a:r>
            <a:endParaRPr lang="en-CA" dirty="0"/>
          </a:p>
        </p:txBody>
      </p:sp>
      <p:pic>
        <p:nvPicPr>
          <p:cNvPr id="6" name="Content Placeholder 5">
            <a:extLst>
              <a:ext uri="{FF2B5EF4-FFF2-40B4-BE49-F238E27FC236}">
                <a16:creationId xmlns:a16="http://schemas.microsoft.com/office/drawing/2014/main" id="{F99AB613-1E80-4F7C-9636-C215489BF013}"/>
              </a:ext>
            </a:extLst>
          </p:cNvPr>
          <p:cNvPicPr>
            <a:picLocks noGrp="1" noChangeAspect="1"/>
          </p:cNvPicPr>
          <p:nvPr>
            <p:ph idx="1"/>
          </p:nvPr>
        </p:nvPicPr>
        <p:blipFill>
          <a:blip r:embed="rId2"/>
          <a:stretch>
            <a:fillRect/>
          </a:stretch>
        </p:blipFill>
        <p:spPr>
          <a:xfrm>
            <a:off x="1919335" y="1583379"/>
            <a:ext cx="8007023" cy="4738440"/>
          </a:xfrm>
          <a:prstGeom prst="rect">
            <a:avLst/>
          </a:prstGeom>
        </p:spPr>
      </p:pic>
    </p:spTree>
    <p:extLst>
      <p:ext uri="{BB962C8B-B14F-4D97-AF65-F5344CB8AC3E}">
        <p14:creationId xmlns:p14="http://schemas.microsoft.com/office/powerpoint/2010/main" val="1413192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AECF8D6-8992-4ABD-BAE2-7C5BBA4F135C}"/>
              </a:ext>
            </a:extLst>
          </p:cNvPr>
          <p:cNvSpPr>
            <a:spLocks noGrp="1"/>
          </p:cNvSpPr>
          <p:nvPr>
            <p:ph type="title"/>
          </p:nvPr>
        </p:nvSpPr>
        <p:spPr>
          <a:xfrm>
            <a:off x="1047280" y="759805"/>
            <a:ext cx="10306520" cy="1325563"/>
          </a:xfrm>
        </p:spPr>
        <p:txBody>
          <a:bodyPr>
            <a:normAutofit/>
          </a:bodyPr>
          <a:lstStyle/>
          <a:p>
            <a:r>
              <a:rPr lang="en-US" sz="4000">
                <a:solidFill>
                  <a:srgbClr val="FFFFFF"/>
                </a:solidFill>
              </a:rPr>
              <a:t>Data Structures – PCB </a:t>
            </a:r>
            <a:endParaRPr lang="en-CA" sz="4000">
              <a:solidFill>
                <a:srgbClr val="FFFFFF"/>
              </a:solidFill>
            </a:endParaRPr>
          </a:p>
        </p:txBody>
      </p:sp>
      <p:sp>
        <p:nvSpPr>
          <p:cNvPr id="3" name="Content Placeholder 2">
            <a:extLst>
              <a:ext uri="{FF2B5EF4-FFF2-40B4-BE49-F238E27FC236}">
                <a16:creationId xmlns:a16="http://schemas.microsoft.com/office/drawing/2014/main" id="{B3946044-311A-4F45-94ED-287065CE7C62}"/>
              </a:ext>
            </a:extLst>
          </p:cNvPr>
          <p:cNvSpPr>
            <a:spLocks noGrp="1"/>
          </p:cNvSpPr>
          <p:nvPr>
            <p:ph idx="1"/>
          </p:nvPr>
        </p:nvSpPr>
        <p:spPr>
          <a:xfrm>
            <a:off x="1198568" y="3117851"/>
            <a:ext cx="4053545" cy="3563159"/>
          </a:xfrm>
        </p:spPr>
        <p:txBody>
          <a:bodyPr>
            <a:normAutofit/>
          </a:bodyPr>
          <a:lstStyle/>
          <a:p>
            <a:r>
              <a:rPr lang="en-US" sz="2400" dirty="0"/>
              <a:t>The memory field contains one or more pointers (memory addresses) and the parent field designates the parent process using a pointer or array index.</a:t>
            </a:r>
            <a:endParaRPr lang="en-CA" sz="2400" dirty="0"/>
          </a:p>
        </p:txBody>
      </p:sp>
      <p:pic>
        <p:nvPicPr>
          <p:cNvPr id="5" name="Picture 4">
            <a:extLst>
              <a:ext uri="{FF2B5EF4-FFF2-40B4-BE49-F238E27FC236}">
                <a16:creationId xmlns:a16="http://schemas.microsoft.com/office/drawing/2014/main" id="{EBEB74F0-A2B2-4A23-ABC8-78B938A5510E}"/>
              </a:ext>
            </a:extLst>
          </p:cNvPr>
          <p:cNvPicPr>
            <a:picLocks noChangeAspect="1"/>
          </p:cNvPicPr>
          <p:nvPr/>
        </p:nvPicPr>
        <p:blipFill rotWithShape="1">
          <a:blip r:embed="rId2"/>
          <a:srcRect l="10228" r="5878" b="2"/>
          <a:stretch/>
        </p:blipFill>
        <p:spPr>
          <a:xfrm>
            <a:off x="6098892" y="2492376"/>
            <a:ext cx="4802404" cy="3563372"/>
          </a:xfrm>
          <a:prstGeom prst="rect">
            <a:avLst/>
          </a:prstGeom>
        </p:spPr>
      </p:pic>
    </p:spTree>
    <p:extLst>
      <p:ext uri="{BB962C8B-B14F-4D97-AF65-F5344CB8AC3E}">
        <p14:creationId xmlns:p14="http://schemas.microsoft.com/office/powerpoint/2010/main" val="1546971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3379336-9D88-4D81-BB66-D66928C7A806}"/>
              </a:ext>
            </a:extLst>
          </p:cNvPr>
          <p:cNvSpPr>
            <a:spLocks noGrp="1"/>
          </p:cNvSpPr>
          <p:nvPr>
            <p:ph type="title"/>
          </p:nvPr>
        </p:nvSpPr>
        <p:spPr>
          <a:xfrm>
            <a:off x="1098468" y="885651"/>
            <a:ext cx="3229803" cy="4624603"/>
          </a:xfrm>
        </p:spPr>
        <p:txBody>
          <a:bodyPr>
            <a:normAutofit/>
          </a:bodyPr>
          <a:lstStyle/>
          <a:p>
            <a:r>
              <a:rPr lang="en-US">
                <a:solidFill>
                  <a:srgbClr val="FFFFFF"/>
                </a:solidFill>
              </a:rPr>
              <a:t>Organizing PCBs</a:t>
            </a:r>
            <a:endParaRPr lang="en-CA">
              <a:solidFill>
                <a:srgbClr val="FFFFFF"/>
              </a:solidFill>
            </a:endParaRPr>
          </a:p>
        </p:txBody>
      </p:sp>
      <p:sp>
        <p:nvSpPr>
          <p:cNvPr id="3" name="Content Placeholder 2">
            <a:extLst>
              <a:ext uri="{FF2B5EF4-FFF2-40B4-BE49-F238E27FC236}">
                <a16:creationId xmlns:a16="http://schemas.microsoft.com/office/drawing/2014/main" id="{5833D1EE-3894-4CE9-82C4-AD555DA27568}"/>
              </a:ext>
            </a:extLst>
          </p:cNvPr>
          <p:cNvSpPr>
            <a:spLocks noGrp="1"/>
          </p:cNvSpPr>
          <p:nvPr>
            <p:ph idx="1"/>
          </p:nvPr>
        </p:nvSpPr>
        <p:spPr>
          <a:xfrm>
            <a:off x="4978708" y="885651"/>
            <a:ext cx="6525220" cy="4616849"/>
          </a:xfrm>
        </p:spPr>
        <p:txBody>
          <a:bodyPr anchor="ctr">
            <a:normAutofit/>
          </a:bodyPr>
          <a:lstStyle/>
          <a:p>
            <a:r>
              <a:rPr lang="en-US" sz="2000"/>
              <a:t>The OS must allocate and deallocate PCBs efficiently as processes are created and destroyed. Two ways exist to organize all PCBs:</a:t>
            </a:r>
          </a:p>
          <a:p>
            <a:pPr lvl="1"/>
            <a:r>
              <a:rPr lang="en-US" sz="2000"/>
              <a:t>An array of structures. The PCBs are marked as free or allocated, which eliminates the need for any dynamic memory management. The main drawback is a lot of wasted memory space to maintain a sufficient number of PCB slots.</a:t>
            </a:r>
          </a:p>
          <a:p>
            <a:pPr lvl="1"/>
            <a:r>
              <a:rPr lang="en-US" sz="2000"/>
              <a:t>An array of pointers to dynamically allocated PCBs. The pointer array wastes little space and can be made much larger than the array of structures. The drawback is the overhead of dynamic memory management to allocate each new PCB and to free the memory when the process terminates.</a:t>
            </a:r>
            <a:endParaRPr lang="en-CA" sz="2000"/>
          </a:p>
        </p:txBody>
      </p:sp>
    </p:spTree>
    <p:extLst>
      <p:ext uri="{BB962C8B-B14F-4D97-AF65-F5344CB8AC3E}">
        <p14:creationId xmlns:p14="http://schemas.microsoft.com/office/powerpoint/2010/main" val="2460976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07967BF-5A28-48AA-95B3-14D87A27529F}"/>
              </a:ext>
            </a:extLst>
          </p:cNvPr>
          <p:cNvSpPr>
            <a:spLocks noGrp="1"/>
          </p:cNvSpPr>
          <p:nvPr>
            <p:ph type="title"/>
          </p:nvPr>
        </p:nvSpPr>
        <p:spPr>
          <a:xfrm>
            <a:off x="1098468" y="885651"/>
            <a:ext cx="3229803" cy="4624603"/>
          </a:xfrm>
        </p:spPr>
        <p:txBody>
          <a:bodyPr>
            <a:normAutofit/>
          </a:bodyPr>
          <a:lstStyle/>
          <a:p>
            <a:r>
              <a:rPr lang="en-US">
                <a:solidFill>
                  <a:srgbClr val="FFFFFF"/>
                </a:solidFill>
              </a:rPr>
              <a:t>Why We Avoid Linked Lists</a:t>
            </a:r>
            <a:endParaRPr lang="en-CA">
              <a:solidFill>
                <a:srgbClr val="FFFFFF"/>
              </a:solidFill>
            </a:endParaRPr>
          </a:p>
        </p:txBody>
      </p:sp>
      <p:sp>
        <p:nvSpPr>
          <p:cNvPr id="3" name="Content Placeholder 2">
            <a:extLst>
              <a:ext uri="{FF2B5EF4-FFF2-40B4-BE49-F238E27FC236}">
                <a16:creationId xmlns:a16="http://schemas.microsoft.com/office/drawing/2014/main" id="{EA9B555C-B7CF-473C-A5E3-438D68504838}"/>
              </a:ext>
            </a:extLst>
          </p:cNvPr>
          <p:cNvSpPr>
            <a:spLocks noGrp="1"/>
          </p:cNvSpPr>
          <p:nvPr>
            <p:ph idx="1"/>
          </p:nvPr>
        </p:nvSpPr>
        <p:spPr>
          <a:xfrm>
            <a:off x="4978708" y="885651"/>
            <a:ext cx="6525220" cy="4616849"/>
          </a:xfrm>
        </p:spPr>
        <p:txBody>
          <a:bodyPr anchor="ctr">
            <a:normAutofit/>
          </a:bodyPr>
          <a:lstStyle/>
          <a:p>
            <a:r>
              <a:rPr lang="en-US" sz="1700"/>
              <a:t>An array of pointers to dynamically allocated PCBs. The pointer array wastes little space and can be made much larger than the array of structures. The drawback is the overhead of dynamic memory management to allocate each new PCB and to free the memory when the process terminates.</a:t>
            </a:r>
          </a:p>
          <a:p>
            <a:r>
              <a:rPr lang="en-US" sz="1700"/>
              <a:t>Instead of a separate linked list anchored in the parent's PCB, the links are distributed over the child PCBs such that each points to the immediate younger sibling and immediate older sibling. The original 2 fields, parent and children, in the PCB of a process p are replaced by 4 new fields:</a:t>
            </a:r>
          </a:p>
          <a:p>
            <a:pPr lvl="1"/>
            <a:r>
              <a:rPr lang="en-US" sz="1700"/>
              <a:t>parent: points to p's single parent as before</a:t>
            </a:r>
          </a:p>
          <a:p>
            <a:pPr lvl="1"/>
            <a:r>
              <a:rPr lang="en-US" sz="1700"/>
              <a:t>first_child: points to p's first child</a:t>
            </a:r>
          </a:p>
          <a:p>
            <a:pPr lvl="1"/>
            <a:r>
              <a:rPr lang="en-US" sz="1700"/>
              <a:t>younger_sibling: points to the sibling of p created immediately following p</a:t>
            </a:r>
          </a:p>
          <a:p>
            <a:pPr lvl="1"/>
            <a:r>
              <a:rPr lang="en-US" sz="1700"/>
              <a:t>older_sibling: points to the sibling of p created immediately prior to p</a:t>
            </a:r>
            <a:endParaRPr lang="en-CA" sz="1700"/>
          </a:p>
        </p:txBody>
      </p:sp>
    </p:spTree>
    <p:extLst>
      <p:ext uri="{BB962C8B-B14F-4D97-AF65-F5344CB8AC3E}">
        <p14:creationId xmlns:p14="http://schemas.microsoft.com/office/powerpoint/2010/main" val="1741354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733C3DA-597C-4667-B21A-C51427FCB73D}"/>
              </a:ext>
            </a:extLst>
          </p:cNvPr>
          <p:cNvSpPr>
            <a:spLocks noGrp="1"/>
          </p:cNvSpPr>
          <p:nvPr>
            <p:ph type="title"/>
          </p:nvPr>
        </p:nvSpPr>
        <p:spPr>
          <a:xfrm>
            <a:off x="1098468" y="885651"/>
            <a:ext cx="3229803" cy="4624603"/>
          </a:xfrm>
        </p:spPr>
        <p:txBody>
          <a:bodyPr>
            <a:normAutofit/>
          </a:bodyPr>
          <a:lstStyle/>
          <a:p>
            <a:r>
              <a:rPr lang="en-US">
                <a:solidFill>
                  <a:srgbClr val="FFFFFF"/>
                </a:solidFill>
              </a:rPr>
              <a:t>Managing PCBs</a:t>
            </a:r>
            <a:endParaRPr lang="en-CA">
              <a:solidFill>
                <a:srgbClr val="FFFFFF"/>
              </a:solidFill>
            </a:endParaRPr>
          </a:p>
        </p:txBody>
      </p:sp>
      <p:sp>
        <p:nvSpPr>
          <p:cNvPr id="3" name="Content Placeholder 2">
            <a:extLst>
              <a:ext uri="{FF2B5EF4-FFF2-40B4-BE49-F238E27FC236}">
                <a16:creationId xmlns:a16="http://schemas.microsoft.com/office/drawing/2014/main" id="{EDFA3EDD-BBC7-46C4-AE71-96279000156F}"/>
              </a:ext>
            </a:extLst>
          </p:cNvPr>
          <p:cNvSpPr>
            <a:spLocks noGrp="1"/>
          </p:cNvSpPr>
          <p:nvPr>
            <p:ph idx="1"/>
          </p:nvPr>
        </p:nvSpPr>
        <p:spPr>
          <a:xfrm>
            <a:off x="4978708" y="885651"/>
            <a:ext cx="6525220" cy="4616849"/>
          </a:xfrm>
        </p:spPr>
        <p:txBody>
          <a:bodyPr anchor="ctr">
            <a:normAutofit/>
          </a:bodyPr>
          <a:lstStyle/>
          <a:p>
            <a:r>
              <a:rPr lang="en-US" sz="2200"/>
              <a:t>The OS maintains all PCBs organized on various lists.</a:t>
            </a:r>
          </a:p>
          <a:p>
            <a:pPr lvl="1"/>
            <a:r>
              <a:rPr lang="en-US" sz="2200"/>
              <a:t> A waiting list is associated with every resource and contains all processes blocked on that resource because the resource is not available. </a:t>
            </a:r>
          </a:p>
          <a:p>
            <a:pPr lvl="1"/>
            <a:r>
              <a:rPr lang="en-US" sz="2200"/>
              <a:t>Another important list is the ready list (RL): A list containing all processes that are in the ready state and thus are able to run on the CPU. </a:t>
            </a:r>
          </a:p>
          <a:p>
            <a:pPr lvl="2"/>
            <a:r>
              <a:rPr lang="en-US" sz="2200"/>
              <a:t>The RL maintains all processes sorted by their importance, which is expressed by an integer value called the priority. </a:t>
            </a:r>
          </a:p>
          <a:p>
            <a:pPr lvl="2"/>
            <a:r>
              <a:rPr lang="en-US" sz="2200"/>
              <a:t>The RL can be a simple linked list where the priority of a process is the current position in the list. The RL can also maintain processes in different lists sorted by priorities.</a:t>
            </a:r>
            <a:endParaRPr lang="en-CA" sz="2200"/>
          </a:p>
        </p:txBody>
      </p:sp>
    </p:spTree>
    <p:extLst>
      <p:ext uri="{BB962C8B-B14F-4D97-AF65-F5344CB8AC3E}">
        <p14:creationId xmlns:p14="http://schemas.microsoft.com/office/powerpoint/2010/main" val="2804499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CF0B972-A402-4164-A003-A850BF01CDC1}"/>
              </a:ext>
            </a:extLst>
          </p:cNvPr>
          <p:cNvSpPr>
            <a:spLocks noGrp="1"/>
          </p:cNvSpPr>
          <p:nvPr>
            <p:ph type="title"/>
          </p:nvPr>
        </p:nvSpPr>
        <p:spPr>
          <a:xfrm>
            <a:off x="1098468" y="885651"/>
            <a:ext cx="3229803" cy="4624603"/>
          </a:xfrm>
        </p:spPr>
        <p:txBody>
          <a:bodyPr>
            <a:normAutofit/>
          </a:bodyPr>
          <a:lstStyle/>
          <a:p>
            <a:r>
              <a:rPr lang="en-US">
                <a:solidFill>
                  <a:srgbClr val="FFFFFF"/>
                </a:solidFill>
              </a:rPr>
              <a:t>The Concept of a Process</a:t>
            </a:r>
            <a:endParaRPr lang="en-CA">
              <a:solidFill>
                <a:srgbClr val="FFFFFF"/>
              </a:solidFill>
            </a:endParaRPr>
          </a:p>
        </p:txBody>
      </p:sp>
      <p:sp>
        <p:nvSpPr>
          <p:cNvPr id="3" name="Content Placeholder 2">
            <a:extLst>
              <a:ext uri="{FF2B5EF4-FFF2-40B4-BE49-F238E27FC236}">
                <a16:creationId xmlns:a16="http://schemas.microsoft.com/office/drawing/2014/main" id="{054F94ED-C5C6-4C60-9EE3-9D0E23EE2AA0}"/>
              </a:ext>
            </a:extLst>
          </p:cNvPr>
          <p:cNvSpPr>
            <a:spLocks noGrp="1"/>
          </p:cNvSpPr>
          <p:nvPr>
            <p:ph idx="1"/>
          </p:nvPr>
        </p:nvSpPr>
        <p:spPr>
          <a:xfrm>
            <a:off x="4978708" y="885651"/>
            <a:ext cx="6525220" cy="4616849"/>
          </a:xfrm>
        </p:spPr>
        <p:txBody>
          <a:bodyPr anchor="ctr">
            <a:normAutofit/>
          </a:bodyPr>
          <a:lstStyle/>
          <a:p>
            <a:r>
              <a:rPr lang="en-US" sz="2400"/>
              <a:t>Process: A process is an instance of a program being executed by an OS.</a:t>
            </a:r>
          </a:p>
          <a:p>
            <a:r>
              <a:rPr lang="en-US" sz="2400"/>
              <a:t>Process control block (PCB): A data structure that holds information for a process, including the current instruction address, the execution stack, the set of resources used by the process, and the program being executed.</a:t>
            </a:r>
          </a:p>
          <a:p>
            <a:endParaRPr lang="en-CA" sz="2400"/>
          </a:p>
        </p:txBody>
      </p:sp>
    </p:spTree>
    <p:extLst>
      <p:ext uri="{BB962C8B-B14F-4D97-AF65-F5344CB8AC3E}">
        <p14:creationId xmlns:p14="http://schemas.microsoft.com/office/powerpoint/2010/main" val="2273102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4B2EB87-BA1B-4B57-A46E-290D60A1F411}"/>
              </a:ext>
            </a:extLst>
          </p:cNvPr>
          <p:cNvSpPr>
            <a:spLocks noGrp="1"/>
          </p:cNvSpPr>
          <p:nvPr>
            <p:ph type="title"/>
          </p:nvPr>
        </p:nvSpPr>
        <p:spPr>
          <a:xfrm>
            <a:off x="1098468" y="885651"/>
            <a:ext cx="3229803" cy="4624603"/>
          </a:xfrm>
        </p:spPr>
        <p:txBody>
          <a:bodyPr>
            <a:normAutofit/>
          </a:bodyPr>
          <a:lstStyle/>
          <a:p>
            <a:r>
              <a:rPr lang="en-US">
                <a:solidFill>
                  <a:srgbClr val="FFFFFF"/>
                </a:solidFill>
              </a:rPr>
              <a:t>Operations on Processes</a:t>
            </a:r>
            <a:endParaRPr lang="en-CA">
              <a:solidFill>
                <a:srgbClr val="FFFFFF"/>
              </a:solidFill>
            </a:endParaRPr>
          </a:p>
        </p:txBody>
      </p:sp>
      <p:sp>
        <p:nvSpPr>
          <p:cNvPr id="3" name="Content Placeholder 2">
            <a:extLst>
              <a:ext uri="{FF2B5EF4-FFF2-40B4-BE49-F238E27FC236}">
                <a16:creationId xmlns:a16="http://schemas.microsoft.com/office/drawing/2014/main" id="{6A9DA17B-66B3-47F0-964D-09D2A7952356}"/>
              </a:ext>
            </a:extLst>
          </p:cNvPr>
          <p:cNvSpPr>
            <a:spLocks noGrp="1"/>
          </p:cNvSpPr>
          <p:nvPr>
            <p:ph idx="1"/>
          </p:nvPr>
        </p:nvSpPr>
        <p:spPr>
          <a:xfrm>
            <a:off x="4978708" y="885651"/>
            <a:ext cx="6525220" cy="4616849"/>
          </a:xfrm>
        </p:spPr>
        <p:txBody>
          <a:bodyPr anchor="ctr">
            <a:normAutofit/>
          </a:bodyPr>
          <a:lstStyle/>
          <a:p>
            <a:r>
              <a:rPr lang="en-US" sz="2400"/>
              <a:t>A process creation hierarchy is a graphical representation of the dynamically changing parent-child relationships among all processes. (Take a look at participation activity 2.4.1 on ZyBooks)</a:t>
            </a:r>
          </a:p>
          <a:p>
            <a:r>
              <a:rPr lang="en-US" sz="2400"/>
              <a:t>The create process function allocates a new PCB, fills the PCB entries with initial values, and links the PCB to other data structures in the system.</a:t>
            </a:r>
          </a:p>
          <a:p>
            <a:r>
              <a:rPr lang="en-US" sz="2400"/>
              <a:t>The destroy process function destroys a process by freeing the PCB data structure and removing any references to the PCB from the system.</a:t>
            </a:r>
            <a:endParaRPr lang="en-CA" sz="2400"/>
          </a:p>
        </p:txBody>
      </p:sp>
    </p:spTree>
    <p:extLst>
      <p:ext uri="{BB962C8B-B14F-4D97-AF65-F5344CB8AC3E}">
        <p14:creationId xmlns:p14="http://schemas.microsoft.com/office/powerpoint/2010/main" val="3350590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E80A9-D333-4F8B-85C6-E98BB7F0511E}"/>
              </a:ext>
            </a:extLst>
          </p:cNvPr>
          <p:cNvSpPr>
            <a:spLocks noGrp="1"/>
          </p:cNvSpPr>
          <p:nvPr>
            <p:ph type="title"/>
          </p:nvPr>
        </p:nvSpPr>
        <p:spPr/>
        <p:txBody>
          <a:bodyPr/>
          <a:lstStyle/>
          <a:p>
            <a:r>
              <a:rPr lang="en-US" dirty="0"/>
              <a:t>Resources</a:t>
            </a:r>
            <a:endParaRPr lang="en-CA" dirty="0"/>
          </a:p>
        </p:txBody>
      </p:sp>
      <p:sp>
        <p:nvSpPr>
          <p:cNvPr id="3" name="Content Placeholder 2">
            <a:extLst>
              <a:ext uri="{FF2B5EF4-FFF2-40B4-BE49-F238E27FC236}">
                <a16:creationId xmlns:a16="http://schemas.microsoft.com/office/drawing/2014/main" id="{2B10CDED-D357-4E6E-802D-72B7F2F11640}"/>
              </a:ext>
            </a:extLst>
          </p:cNvPr>
          <p:cNvSpPr>
            <a:spLocks noGrp="1"/>
          </p:cNvSpPr>
          <p:nvPr>
            <p:ph idx="1"/>
          </p:nvPr>
        </p:nvSpPr>
        <p:spPr/>
        <p:txBody>
          <a:bodyPr/>
          <a:lstStyle/>
          <a:p>
            <a:r>
              <a:rPr lang="en-US" dirty="0"/>
              <a:t>A resource control block (RCB) is a data structure that represents a resource.</a:t>
            </a:r>
          </a:p>
          <a:p>
            <a:r>
              <a:rPr lang="en-US" dirty="0"/>
              <a:t>Generic RCB:</a:t>
            </a:r>
          </a:p>
          <a:p>
            <a:pPr lvl="1"/>
            <a:endParaRPr lang="en-CA" dirty="0"/>
          </a:p>
        </p:txBody>
      </p:sp>
      <p:pic>
        <p:nvPicPr>
          <p:cNvPr id="5" name="Picture 4">
            <a:extLst>
              <a:ext uri="{FF2B5EF4-FFF2-40B4-BE49-F238E27FC236}">
                <a16:creationId xmlns:a16="http://schemas.microsoft.com/office/drawing/2014/main" id="{440C808F-840D-45A1-A593-68EFC148AB62}"/>
              </a:ext>
            </a:extLst>
          </p:cNvPr>
          <p:cNvPicPr>
            <a:picLocks noChangeAspect="1"/>
          </p:cNvPicPr>
          <p:nvPr/>
        </p:nvPicPr>
        <p:blipFill>
          <a:blip r:embed="rId2"/>
          <a:stretch>
            <a:fillRect/>
          </a:stretch>
        </p:blipFill>
        <p:spPr>
          <a:xfrm>
            <a:off x="381000" y="3302000"/>
            <a:ext cx="11430000" cy="3190875"/>
          </a:xfrm>
          <a:prstGeom prst="rect">
            <a:avLst/>
          </a:prstGeom>
        </p:spPr>
      </p:pic>
    </p:spTree>
    <p:extLst>
      <p:ext uri="{BB962C8B-B14F-4D97-AF65-F5344CB8AC3E}">
        <p14:creationId xmlns:p14="http://schemas.microsoft.com/office/powerpoint/2010/main" val="48000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37B159E4-02E2-4B20-B33E-72A37D2AF8D2}"/>
              </a:ext>
            </a:extLst>
          </p:cNvPr>
          <p:cNvSpPr>
            <a:spLocks noGrp="1"/>
          </p:cNvSpPr>
          <p:nvPr>
            <p:ph type="title"/>
          </p:nvPr>
        </p:nvSpPr>
        <p:spPr>
          <a:xfrm>
            <a:off x="1098468" y="885651"/>
            <a:ext cx="3229803" cy="4624603"/>
          </a:xfrm>
        </p:spPr>
        <p:txBody>
          <a:bodyPr>
            <a:normAutofit/>
          </a:bodyPr>
          <a:lstStyle/>
          <a:p>
            <a:r>
              <a:rPr lang="en-US">
                <a:solidFill>
                  <a:srgbClr val="FFFFFF"/>
                </a:solidFill>
              </a:rPr>
              <a:t>Resources – Important Concepts</a:t>
            </a:r>
            <a:endParaRPr lang="en-CA">
              <a:solidFill>
                <a:srgbClr val="FFFFFF"/>
              </a:solidFill>
            </a:endParaRPr>
          </a:p>
        </p:txBody>
      </p:sp>
      <p:sp>
        <p:nvSpPr>
          <p:cNvPr id="3" name="Content Placeholder 2">
            <a:extLst>
              <a:ext uri="{FF2B5EF4-FFF2-40B4-BE49-F238E27FC236}">
                <a16:creationId xmlns:a16="http://schemas.microsoft.com/office/drawing/2014/main" id="{9F5FEF07-42A1-4892-A759-A76A48B595FE}"/>
              </a:ext>
            </a:extLst>
          </p:cNvPr>
          <p:cNvSpPr>
            <a:spLocks noGrp="1"/>
          </p:cNvSpPr>
          <p:nvPr>
            <p:ph idx="1"/>
          </p:nvPr>
        </p:nvSpPr>
        <p:spPr>
          <a:xfrm>
            <a:off x="4978708" y="885651"/>
            <a:ext cx="6525220" cy="4616849"/>
          </a:xfrm>
        </p:spPr>
        <p:txBody>
          <a:bodyPr anchor="ctr">
            <a:normAutofit/>
          </a:bodyPr>
          <a:lstStyle/>
          <a:p>
            <a:r>
              <a:rPr lang="en-US" sz="2000"/>
              <a:t>Allocated: A resource is allocated to a process if the process has access to and is able to utilize the resource.</a:t>
            </a:r>
          </a:p>
          <a:p>
            <a:r>
              <a:rPr lang="en-US" sz="2000"/>
              <a:t>Free: A resource is free if the resource may be allocated to a requesting process.</a:t>
            </a:r>
          </a:p>
          <a:p>
            <a:r>
              <a:rPr lang="en-US" sz="2000"/>
              <a:t>Request Resource Function: Allocates a resource r to a process p or blocks p if r is currently allocated to another process.</a:t>
            </a:r>
          </a:p>
          <a:p>
            <a:r>
              <a:rPr lang="en-US" sz="2000"/>
              <a:t>Release Resource Function: Allocates the resource r to the next process on the r's waiting list. If the waiting list is empty, r is marked as free.</a:t>
            </a:r>
          </a:p>
          <a:p>
            <a:r>
              <a:rPr lang="en-US" sz="2000"/>
              <a:t>Scheduler Function: determines which process should run next and starts the process.</a:t>
            </a:r>
          </a:p>
          <a:p>
            <a:pPr lvl="1"/>
            <a:r>
              <a:rPr lang="en-US" sz="2000"/>
              <a:t>We will discuss schedulers next week!</a:t>
            </a:r>
            <a:endParaRPr lang="en-CA" sz="2000"/>
          </a:p>
        </p:txBody>
      </p:sp>
    </p:spTree>
    <p:extLst>
      <p:ext uri="{BB962C8B-B14F-4D97-AF65-F5344CB8AC3E}">
        <p14:creationId xmlns:p14="http://schemas.microsoft.com/office/powerpoint/2010/main" val="620544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91E49F1B-5365-4087-BC5D-2AE34A92E4AB}"/>
              </a:ext>
            </a:extLst>
          </p:cNvPr>
          <p:cNvSpPr>
            <a:spLocks noGrp="1"/>
          </p:cNvSpPr>
          <p:nvPr>
            <p:ph type="title"/>
          </p:nvPr>
        </p:nvSpPr>
        <p:spPr>
          <a:xfrm>
            <a:off x="1098468" y="885651"/>
            <a:ext cx="3229803" cy="4624603"/>
          </a:xfrm>
        </p:spPr>
        <p:txBody>
          <a:bodyPr>
            <a:normAutofit/>
          </a:bodyPr>
          <a:lstStyle/>
          <a:p>
            <a:r>
              <a:rPr lang="en-US">
                <a:solidFill>
                  <a:srgbClr val="FFFFFF"/>
                </a:solidFill>
              </a:rPr>
              <a:t>Threads</a:t>
            </a:r>
            <a:endParaRPr lang="en-CA">
              <a:solidFill>
                <a:srgbClr val="FFFFFF"/>
              </a:solidFill>
            </a:endParaRPr>
          </a:p>
        </p:txBody>
      </p:sp>
      <p:sp>
        <p:nvSpPr>
          <p:cNvPr id="3" name="Content Placeholder 2">
            <a:extLst>
              <a:ext uri="{FF2B5EF4-FFF2-40B4-BE49-F238E27FC236}">
                <a16:creationId xmlns:a16="http://schemas.microsoft.com/office/drawing/2014/main" id="{9A3ED57F-9B0C-4C75-B895-26607DA70A66}"/>
              </a:ext>
            </a:extLst>
          </p:cNvPr>
          <p:cNvSpPr>
            <a:spLocks noGrp="1"/>
          </p:cNvSpPr>
          <p:nvPr>
            <p:ph idx="1"/>
          </p:nvPr>
        </p:nvSpPr>
        <p:spPr>
          <a:xfrm>
            <a:off x="4978708" y="885651"/>
            <a:ext cx="6525220" cy="4616849"/>
          </a:xfrm>
        </p:spPr>
        <p:txBody>
          <a:bodyPr anchor="ctr">
            <a:normAutofit/>
          </a:bodyPr>
          <a:lstStyle/>
          <a:p>
            <a:r>
              <a:rPr lang="en-US" sz="1700"/>
              <a:t>Thread: An instance of executing a portion of a program within a process.</a:t>
            </a:r>
          </a:p>
          <a:p>
            <a:pPr lvl="1"/>
            <a:r>
              <a:rPr lang="en-US" sz="1700"/>
              <a:t>Typical uses of threads:</a:t>
            </a:r>
          </a:p>
          <a:p>
            <a:pPr lvl="2"/>
            <a:r>
              <a:rPr lang="en-US" sz="1700"/>
              <a:t>A browser can draw an image on the screen while at the same time waiting for data from the Internet. One thread can be busy drawing the image while another can keep blocking while retrieving the data.</a:t>
            </a:r>
          </a:p>
          <a:p>
            <a:pPr lvl="2"/>
            <a:r>
              <a:rPr lang="en-US" sz="1700"/>
              <a:t>A word processor can run a spell checker at the same time as the user is typing. Waiting for each typed character and displaying the data on the screen can be done concurrently by two separate threads.</a:t>
            </a:r>
          </a:p>
          <a:p>
            <a:pPr lvl="2"/>
            <a:r>
              <a:rPr lang="en-US" sz="1700"/>
              <a:t>An Internet server, such as an email or web page server, is receiving many requests from different users at the same time. When each request is implemented as a new thread, many requests can proceed concurrently without holding up the progress of others.</a:t>
            </a:r>
            <a:endParaRPr lang="en-CA" sz="1700"/>
          </a:p>
        </p:txBody>
      </p:sp>
    </p:spTree>
    <p:extLst>
      <p:ext uri="{BB962C8B-B14F-4D97-AF65-F5344CB8AC3E}">
        <p14:creationId xmlns:p14="http://schemas.microsoft.com/office/powerpoint/2010/main" val="2537682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7FCC-C8A2-408D-9E62-74F392546FE1}"/>
              </a:ext>
            </a:extLst>
          </p:cNvPr>
          <p:cNvSpPr>
            <a:spLocks noGrp="1"/>
          </p:cNvSpPr>
          <p:nvPr>
            <p:ph type="title"/>
          </p:nvPr>
        </p:nvSpPr>
        <p:spPr/>
        <p:txBody>
          <a:bodyPr/>
          <a:lstStyle/>
          <a:p>
            <a:r>
              <a:rPr lang="en-US"/>
              <a:t>Thread Control Block (TCB)</a:t>
            </a:r>
            <a:endParaRPr lang="en-CA" dirty="0"/>
          </a:p>
        </p:txBody>
      </p:sp>
      <p:sp>
        <p:nvSpPr>
          <p:cNvPr id="3" name="Content Placeholder 2">
            <a:extLst>
              <a:ext uri="{FF2B5EF4-FFF2-40B4-BE49-F238E27FC236}">
                <a16:creationId xmlns:a16="http://schemas.microsoft.com/office/drawing/2014/main" id="{2B158E51-F7CB-44C0-B4D0-C576701721E8}"/>
              </a:ext>
            </a:extLst>
          </p:cNvPr>
          <p:cNvSpPr>
            <a:spLocks noGrp="1"/>
          </p:cNvSpPr>
          <p:nvPr>
            <p:ph idx="1"/>
          </p:nvPr>
        </p:nvSpPr>
        <p:spPr/>
        <p:txBody>
          <a:bodyPr/>
          <a:lstStyle/>
          <a:p>
            <a:r>
              <a:rPr lang="en-US"/>
              <a:t>A thread control block (TCB) is a data structure that holds a separate copy of the dynamically changing information necessary for a thread to execute independently.</a:t>
            </a:r>
            <a:endParaRPr lang="en-CA" dirty="0"/>
          </a:p>
        </p:txBody>
      </p:sp>
      <p:pic>
        <p:nvPicPr>
          <p:cNvPr id="5" name="Picture 4">
            <a:extLst>
              <a:ext uri="{FF2B5EF4-FFF2-40B4-BE49-F238E27FC236}">
                <a16:creationId xmlns:a16="http://schemas.microsoft.com/office/drawing/2014/main" id="{603E1BFA-C944-4839-BCB9-51320383359F}"/>
              </a:ext>
            </a:extLst>
          </p:cNvPr>
          <p:cNvPicPr>
            <a:picLocks noChangeAspect="1"/>
          </p:cNvPicPr>
          <p:nvPr/>
        </p:nvPicPr>
        <p:blipFill>
          <a:blip r:embed="rId2"/>
          <a:stretch>
            <a:fillRect/>
          </a:stretch>
        </p:blipFill>
        <p:spPr>
          <a:xfrm>
            <a:off x="3148012" y="3429000"/>
            <a:ext cx="5895975" cy="2914650"/>
          </a:xfrm>
          <a:prstGeom prst="rect">
            <a:avLst/>
          </a:prstGeom>
        </p:spPr>
      </p:pic>
    </p:spTree>
    <p:extLst>
      <p:ext uri="{BB962C8B-B14F-4D97-AF65-F5344CB8AC3E}">
        <p14:creationId xmlns:p14="http://schemas.microsoft.com/office/powerpoint/2010/main" val="748018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6466-AAB9-42BC-A1EE-21715CE2216F}"/>
              </a:ext>
            </a:extLst>
          </p:cNvPr>
          <p:cNvSpPr>
            <a:spLocks noGrp="1"/>
          </p:cNvSpPr>
          <p:nvPr>
            <p:ph type="title"/>
          </p:nvPr>
        </p:nvSpPr>
        <p:spPr/>
        <p:txBody>
          <a:bodyPr/>
          <a:lstStyle/>
          <a:p>
            <a:r>
              <a:rPr lang="en-US"/>
              <a:t>User Level &amp; Kernel Level Threads</a:t>
            </a:r>
            <a:endParaRPr lang="en-CA" dirty="0"/>
          </a:p>
        </p:txBody>
      </p:sp>
      <p:sp>
        <p:nvSpPr>
          <p:cNvPr id="3" name="Content Placeholder 2">
            <a:extLst>
              <a:ext uri="{FF2B5EF4-FFF2-40B4-BE49-F238E27FC236}">
                <a16:creationId xmlns:a16="http://schemas.microsoft.com/office/drawing/2014/main" id="{DE65D4E7-4DEE-4CC6-B6B9-04E04CE7F0B7}"/>
              </a:ext>
            </a:extLst>
          </p:cNvPr>
          <p:cNvSpPr>
            <a:spLocks noGrp="1"/>
          </p:cNvSpPr>
          <p:nvPr>
            <p:ph idx="1"/>
          </p:nvPr>
        </p:nvSpPr>
        <p:spPr>
          <a:xfrm>
            <a:off x="6702804" y="1825625"/>
            <a:ext cx="4650996" cy="4351338"/>
          </a:xfrm>
        </p:spPr>
        <p:txBody>
          <a:bodyPr>
            <a:normAutofit/>
          </a:bodyPr>
          <a:lstStyle/>
          <a:p>
            <a:r>
              <a:rPr lang="en-US" sz="2400"/>
              <a:t>With user-level threads, all thread management occurs within the user process. The kernel is not aware of the multiple threads.</a:t>
            </a:r>
          </a:p>
          <a:p>
            <a:r>
              <a:rPr lang="en-US" sz="2400"/>
              <a:t>With kernel-level threads, the thread management is handled by the kernel using internal thread functions. The application uses kernel calls to request any action.</a:t>
            </a:r>
            <a:endParaRPr lang="en-CA" sz="2400" dirty="0"/>
          </a:p>
        </p:txBody>
      </p:sp>
      <p:pic>
        <p:nvPicPr>
          <p:cNvPr id="7" name="Picture 6">
            <a:extLst>
              <a:ext uri="{FF2B5EF4-FFF2-40B4-BE49-F238E27FC236}">
                <a16:creationId xmlns:a16="http://schemas.microsoft.com/office/drawing/2014/main" id="{ADAE5958-B6BA-458B-A67F-A911499399E8}"/>
              </a:ext>
            </a:extLst>
          </p:cNvPr>
          <p:cNvPicPr>
            <a:picLocks noChangeAspect="1"/>
          </p:cNvPicPr>
          <p:nvPr/>
        </p:nvPicPr>
        <p:blipFill>
          <a:blip r:embed="rId2"/>
          <a:stretch>
            <a:fillRect/>
          </a:stretch>
        </p:blipFill>
        <p:spPr>
          <a:xfrm>
            <a:off x="181528" y="1964601"/>
            <a:ext cx="6521276" cy="3402405"/>
          </a:xfrm>
          <a:prstGeom prst="rect">
            <a:avLst/>
          </a:prstGeom>
        </p:spPr>
      </p:pic>
    </p:spTree>
    <p:extLst>
      <p:ext uri="{BB962C8B-B14F-4D97-AF65-F5344CB8AC3E}">
        <p14:creationId xmlns:p14="http://schemas.microsoft.com/office/powerpoint/2010/main" val="1305886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A03F81A-1E9E-4BDA-BA40-446F82651FB6}"/>
              </a:ext>
            </a:extLst>
          </p:cNvPr>
          <p:cNvSpPr>
            <a:spLocks noGrp="1"/>
          </p:cNvSpPr>
          <p:nvPr>
            <p:ph type="title"/>
          </p:nvPr>
        </p:nvSpPr>
        <p:spPr>
          <a:xfrm>
            <a:off x="1098468" y="885651"/>
            <a:ext cx="3229803" cy="4624603"/>
          </a:xfrm>
        </p:spPr>
        <p:txBody>
          <a:bodyPr>
            <a:normAutofit/>
          </a:bodyPr>
          <a:lstStyle/>
          <a:p>
            <a:pPr algn="ctr"/>
            <a:r>
              <a:rPr lang="en-US" dirty="0">
                <a:solidFill>
                  <a:srgbClr val="FFFFFF"/>
                </a:solidFill>
              </a:rPr>
              <a:t>Introduction to C Programming</a:t>
            </a:r>
            <a:endParaRPr lang="en-CA" dirty="0">
              <a:solidFill>
                <a:srgbClr val="FFFFFF"/>
              </a:solidFill>
            </a:endParaRPr>
          </a:p>
        </p:txBody>
      </p:sp>
      <p:sp>
        <p:nvSpPr>
          <p:cNvPr id="3" name="Content Placeholder 2">
            <a:extLst>
              <a:ext uri="{FF2B5EF4-FFF2-40B4-BE49-F238E27FC236}">
                <a16:creationId xmlns:a16="http://schemas.microsoft.com/office/drawing/2014/main" id="{D9771C4D-3E7E-45B6-BDED-63481B56E967}"/>
              </a:ext>
            </a:extLst>
          </p:cNvPr>
          <p:cNvSpPr>
            <a:spLocks noGrp="1"/>
          </p:cNvSpPr>
          <p:nvPr>
            <p:ph idx="1"/>
          </p:nvPr>
        </p:nvSpPr>
        <p:spPr>
          <a:xfrm>
            <a:off x="4978708" y="885651"/>
            <a:ext cx="6525220" cy="4616849"/>
          </a:xfrm>
        </p:spPr>
        <p:txBody>
          <a:bodyPr anchor="ctr">
            <a:normAutofit/>
          </a:bodyPr>
          <a:lstStyle/>
          <a:p>
            <a:r>
              <a:rPr lang="en-US" sz="1900"/>
              <a:t>Created by Dennis Ritchie at AT&amp;T Labs in 1972</a:t>
            </a:r>
          </a:p>
          <a:p>
            <a:r>
              <a:rPr lang="en-US" sz="1900"/>
              <a:t>Originally created to design and support the Unix OS</a:t>
            </a:r>
          </a:p>
          <a:p>
            <a:r>
              <a:rPr lang="en-CA" sz="1900"/>
              <a:t>There are only 27 keywords in the original version of C.</a:t>
            </a:r>
          </a:p>
          <a:p>
            <a:pPr lvl="1"/>
            <a:r>
              <a:rPr lang="en-CA" sz="1900"/>
              <a:t>For, goto, else, etc…</a:t>
            </a:r>
          </a:p>
          <a:p>
            <a:pPr lvl="1"/>
            <a:r>
              <a:rPr lang="en-CA" sz="1900"/>
              <a:t>Which made it easier to build a compiler for C.</a:t>
            </a:r>
          </a:p>
          <a:p>
            <a:pPr lvl="2"/>
            <a:r>
              <a:rPr lang="en-CA" sz="1900"/>
              <a:t>Many people have written compilers for C.</a:t>
            </a:r>
          </a:p>
          <a:p>
            <a:pPr lvl="2"/>
            <a:r>
              <a:rPr lang="en-CA" sz="1900"/>
              <a:t>C compilers are available for virtually every platform.</a:t>
            </a:r>
          </a:p>
          <a:p>
            <a:r>
              <a:rPr lang="en-US" sz="1900"/>
              <a:t>In 1983 the American National Standards Institute (ANSI) formed a committee to establish a standard definition</a:t>
            </a:r>
            <a:endParaRPr lang="en-CA" sz="1900"/>
          </a:p>
          <a:p>
            <a:pPr lvl="1"/>
            <a:r>
              <a:rPr lang="en-CA" sz="1900"/>
              <a:t>Called ANSI Standard C.</a:t>
            </a:r>
          </a:p>
          <a:p>
            <a:pPr lvl="1"/>
            <a:r>
              <a:rPr lang="en-US" sz="1900"/>
              <a:t>As opposed to K&amp;R C (referring to the general “standards” that appeared in the first edition of Brian Kernighan and Ritchie’s influential book: The C Programming Language)</a:t>
            </a:r>
            <a:endParaRPr lang="en-CA" sz="1900"/>
          </a:p>
          <a:p>
            <a:endParaRPr lang="en-CA" sz="1900"/>
          </a:p>
        </p:txBody>
      </p:sp>
    </p:spTree>
    <p:extLst>
      <p:ext uri="{BB962C8B-B14F-4D97-AF65-F5344CB8AC3E}">
        <p14:creationId xmlns:p14="http://schemas.microsoft.com/office/powerpoint/2010/main" val="2549071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09C61A4-64C6-4AB3-865D-51E4E49A7CFD}"/>
              </a:ext>
            </a:extLst>
          </p:cNvPr>
          <p:cNvSpPr>
            <a:spLocks noGrp="1"/>
          </p:cNvSpPr>
          <p:nvPr>
            <p:ph type="title"/>
          </p:nvPr>
        </p:nvSpPr>
        <p:spPr>
          <a:xfrm>
            <a:off x="1098468" y="885651"/>
            <a:ext cx="3229803" cy="4624603"/>
          </a:xfrm>
        </p:spPr>
        <p:txBody>
          <a:bodyPr>
            <a:normAutofit/>
          </a:bodyPr>
          <a:lstStyle/>
          <a:p>
            <a:r>
              <a:rPr lang="en-CA">
                <a:solidFill>
                  <a:srgbClr val="FFFFFF"/>
                </a:solidFill>
              </a:rPr>
              <a:t>Why use C?</a:t>
            </a:r>
          </a:p>
        </p:txBody>
      </p:sp>
      <p:sp>
        <p:nvSpPr>
          <p:cNvPr id="3" name="Content Placeholder 2">
            <a:extLst>
              <a:ext uri="{FF2B5EF4-FFF2-40B4-BE49-F238E27FC236}">
                <a16:creationId xmlns:a16="http://schemas.microsoft.com/office/drawing/2014/main" id="{784670B9-B1FE-47E5-80D8-E703D861C46E}"/>
              </a:ext>
            </a:extLst>
          </p:cNvPr>
          <p:cNvSpPr>
            <a:spLocks noGrp="1"/>
          </p:cNvSpPr>
          <p:nvPr>
            <p:ph idx="1"/>
          </p:nvPr>
        </p:nvSpPr>
        <p:spPr>
          <a:xfrm>
            <a:off x="4978708" y="885651"/>
            <a:ext cx="6525220" cy="4616849"/>
          </a:xfrm>
        </p:spPr>
        <p:txBody>
          <a:bodyPr anchor="ctr">
            <a:normAutofit/>
          </a:bodyPr>
          <a:lstStyle/>
          <a:p>
            <a:r>
              <a:rPr lang="en-US" sz="1900"/>
              <a:t>C is intended as a language for programmers</a:t>
            </a:r>
          </a:p>
          <a:p>
            <a:pPr lvl="1"/>
            <a:r>
              <a:rPr lang="en-US" sz="1900"/>
              <a:t>BASIC was for nonprogrammers to program and solve simple problems. </a:t>
            </a:r>
          </a:p>
          <a:p>
            <a:pPr lvl="1"/>
            <a:r>
              <a:rPr lang="en-US" sz="1900"/>
              <a:t>C was created, influenced, and field-tested by working programmers. </a:t>
            </a:r>
          </a:p>
          <a:p>
            <a:r>
              <a:rPr lang="en-US" sz="1900"/>
              <a:t>C is powerful and efficient</a:t>
            </a:r>
          </a:p>
          <a:p>
            <a:pPr lvl="1"/>
            <a:r>
              <a:rPr lang="en-US" sz="1900"/>
              <a:t>You can nearly achieve the efficiency of assembly code</a:t>
            </a:r>
          </a:p>
          <a:p>
            <a:pPr lvl="1"/>
            <a:r>
              <a:rPr lang="en-US" sz="1900"/>
              <a:t>System calls and pointers allow you do most of the things that you can do with an assembly language. </a:t>
            </a:r>
          </a:p>
          <a:p>
            <a:r>
              <a:rPr lang="en-US" sz="1900"/>
              <a:t>C is a structured language</a:t>
            </a:r>
          </a:p>
          <a:p>
            <a:pPr lvl="1"/>
            <a:r>
              <a:rPr lang="en-US" sz="1900"/>
              <a:t>Code can be written and read much easier. </a:t>
            </a:r>
          </a:p>
          <a:p>
            <a:r>
              <a:rPr lang="en-CA" sz="1900"/>
              <a:t>C is standardized</a:t>
            </a:r>
            <a:endParaRPr lang="en-US" sz="1900"/>
          </a:p>
          <a:p>
            <a:pPr lvl="1"/>
            <a:r>
              <a:rPr lang="en-US" sz="1900"/>
              <a:t>Your ANSI C program should work with any ANSI C compiler (across multiple platforms)</a:t>
            </a:r>
            <a:endParaRPr lang="en-CA" sz="1900"/>
          </a:p>
        </p:txBody>
      </p:sp>
    </p:spTree>
    <p:extLst>
      <p:ext uri="{BB962C8B-B14F-4D97-AF65-F5344CB8AC3E}">
        <p14:creationId xmlns:p14="http://schemas.microsoft.com/office/powerpoint/2010/main" val="2148641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7"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715B679-C3CF-4AE3-956F-562EFFEC1891}"/>
              </a:ext>
            </a:extLst>
          </p:cNvPr>
          <p:cNvSpPr>
            <a:spLocks noGrp="1"/>
          </p:cNvSpPr>
          <p:nvPr>
            <p:ph type="title"/>
          </p:nvPr>
        </p:nvSpPr>
        <p:spPr>
          <a:xfrm>
            <a:off x="1047280" y="759805"/>
            <a:ext cx="10306520" cy="1325563"/>
          </a:xfrm>
        </p:spPr>
        <p:txBody>
          <a:bodyPr>
            <a:normAutofit/>
          </a:bodyPr>
          <a:lstStyle/>
          <a:p>
            <a:r>
              <a:rPr lang="en-CA" sz="4000">
                <a:solidFill>
                  <a:srgbClr val="FFFFFF"/>
                </a:solidFill>
              </a:rPr>
              <a:t>The C Development Cycle</a:t>
            </a:r>
          </a:p>
        </p:txBody>
      </p:sp>
      <p:pic>
        <p:nvPicPr>
          <p:cNvPr id="7" name="Content Placeholder 6">
            <a:extLst>
              <a:ext uri="{FF2B5EF4-FFF2-40B4-BE49-F238E27FC236}">
                <a16:creationId xmlns:a16="http://schemas.microsoft.com/office/drawing/2014/main" id="{085B1AE6-CAAF-49C0-B83F-60A1FE0603F2}"/>
              </a:ext>
            </a:extLst>
          </p:cNvPr>
          <p:cNvPicPr>
            <a:picLocks noChangeAspect="1"/>
          </p:cNvPicPr>
          <p:nvPr/>
        </p:nvPicPr>
        <p:blipFill rotWithShape="1">
          <a:blip r:embed="rId2"/>
          <a:srcRect l="1760" r="8281"/>
          <a:stretch/>
        </p:blipFill>
        <p:spPr>
          <a:xfrm>
            <a:off x="3400960" y="2543175"/>
            <a:ext cx="4802404" cy="3563372"/>
          </a:xfrm>
          <a:prstGeom prst="rect">
            <a:avLst/>
          </a:prstGeom>
        </p:spPr>
      </p:pic>
    </p:spTree>
    <p:extLst>
      <p:ext uri="{BB962C8B-B14F-4D97-AF65-F5344CB8AC3E}">
        <p14:creationId xmlns:p14="http://schemas.microsoft.com/office/powerpoint/2010/main" val="13240404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1B49-6686-4EDF-A796-3D93B907BF2D}"/>
              </a:ext>
            </a:extLst>
          </p:cNvPr>
          <p:cNvSpPr>
            <a:spLocks noGrp="1"/>
          </p:cNvSpPr>
          <p:nvPr>
            <p:ph type="title"/>
          </p:nvPr>
        </p:nvSpPr>
        <p:spPr/>
        <p:txBody>
          <a:bodyPr/>
          <a:lstStyle/>
          <a:p>
            <a:r>
              <a:rPr lang="en-US" dirty="0"/>
              <a:t>C Hello World</a:t>
            </a:r>
            <a:endParaRPr lang="en-CA" dirty="0"/>
          </a:p>
        </p:txBody>
      </p:sp>
      <p:sp>
        <p:nvSpPr>
          <p:cNvPr id="3" name="Content Placeholder 2">
            <a:extLst>
              <a:ext uri="{FF2B5EF4-FFF2-40B4-BE49-F238E27FC236}">
                <a16:creationId xmlns:a16="http://schemas.microsoft.com/office/drawing/2014/main" id="{98BBB8E6-F5DC-439B-9303-D33F94187A9E}"/>
              </a:ext>
            </a:extLst>
          </p:cNvPr>
          <p:cNvSpPr>
            <a:spLocks noGrp="1"/>
          </p:cNvSpPr>
          <p:nvPr>
            <p:ph idx="1"/>
          </p:nvPr>
        </p:nvSpPr>
        <p:spPr/>
        <p:txBody>
          <a:bodyPr/>
          <a:lstStyle/>
          <a:p>
            <a:r>
              <a:rPr lang="en-US" dirty="0"/>
              <a:t>No classes in C!</a:t>
            </a:r>
            <a:endParaRPr lang="en-CA" dirty="0"/>
          </a:p>
        </p:txBody>
      </p:sp>
      <p:pic>
        <p:nvPicPr>
          <p:cNvPr id="5" name="Picture 4">
            <a:extLst>
              <a:ext uri="{FF2B5EF4-FFF2-40B4-BE49-F238E27FC236}">
                <a16:creationId xmlns:a16="http://schemas.microsoft.com/office/drawing/2014/main" id="{28BA3A05-715A-4585-A6B1-95FBC2AF1220}"/>
              </a:ext>
            </a:extLst>
          </p:cNvPr>
          <p:cNvPicPr>
            <a:picLocks noChangeAspect="1"/>
          </p:cNvPicPr>
          <p:nvPr/>
        </p:nvPicPr>
        <p:blipFill>
          <a:blip r:embed="rId2"/>
          <a:stretch>
            <a:fillRect/>
          </a:stretch>
        </p:blipFill>
        <p:spPr>
          <a:xfrm>
            <a:off x="3838181" y="2759759"/>
            <a:ext cx="4029075" cy="3133725"/>
          </a:xfrm>
          <a:prstGeom prst="rect">
            <a:avLst/>
          </a:prstGeom>
        </p:spPr>
      </p:pic>
    </p:spTree>
    <p:extLst>
      <p:ext uri="{BB962C8B-B14F-4D97-AF65-F5344CB8AC3E}">
        <p14:creationId xmlns:p14="http://schemas.microsoft.com/office/powerpoint/2010/main" val="1388357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AC99D-DFD6-43B9-9E70-8834256BE3FE}"/>
              </a:ext>
            </a:extLst>
          </p:cNvPr>
          <p:cNvSpPr>
            <a:spLocks noGrp="1"/>
          </p:cNvSpPr>
          <p:nvPr>
            <p:ph type="title"/>
          </p:nvPr>
        </p:nvSpPr>
        <p:spPr/>
        <p:txBody>
          <a:bodyPr/>
          <a:lstStyle/>
          <a:p>
            <a:r>
              <a:rPr lang="en-US" dirty="0"/>
              <a:t>The Concept of a Process – Visualized (1)</a:t>
            </a:r>
            <a:endParaRPr lang="en-CA" dirty="0"/>
          </a:p>
        </p:txBody>
      </p:sp>
      <p:pic>
        <p:nvPicPr>
          <p:cNvPr id="5" name="Picture 4">
            <a:extLst>
              <a:ext uri="{FF2B5EF4-FFF2-40B4-BE49-F238E27FC236}">
                <a16:creationId xmlns:a16="http://schemas.microsoft.com/office/drawing/2014/main" id="{5D29D9DE-FAD1-4100-95DC-12E805ABBB41}"/>
              </a:ext>
            </a:extLst>
          </p:cNvPr>
          <p:cNvPicPr>
            <a:picLocks noChangeAspect="1"/>
          </p:cNvPicPr>
          <p:nvPr/>
        </p:nvPicPr>
        <p:blipFill>
          <a:blip r:embed="rId2"/>
          <a:stretch>
            <a:fillRect/>
          </a:stretch>
        </p:blipFill>
        <p:spPr>
          <a:xfrm>
            <a:off x="1558689" y="1847461"/>
            <a:ext cx="9074621" cy="4113536"/>
          </a:xfrm>
          <a:prstGeom prst="rect">
            <a:avLst/>
          </a:prstGeom>
        </p:spPr>
      </p:pic>
    </p:spTree>
    <p:extLst>
      <p:ext uri="{BB962C8B-B14F-4D97-AF65-F5344CB8AC3E}">
        <p14:creationId xmlns:p14="http://schemas.microsoft.com/office/powerpoint/2010/main" val="28720557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1E41450-CE2F-4904-80B1-CFF285B8EF65}"/>
              </a:ext>
            </a:extLst>
          </p:cNvPr>
          <p:cNvSpPr>
            <a:spLocks noGrp="1"/>
          </p:cNvSpPr>
          <p:nvPr>
            <p:ph type="title"/>
          </p:nvPr>
        </p:nvSpPr>
        <p:spPr>
          <a:xfrm>
            <a:off x="1098468" y="885651"/>
            <a:ext cx="3229803" cy="4624603"/>
          </a:xfrm>
        </p:spPr>
        <p:txBody>
          <a:bodyPr>
            <a:normAutofit/>
          </a:bodyPr>
          <a:lstStyle/>
          <a:p>
            <a:r>
              <a:rPr lang="en-US">
                <a:solidFill>
                  <a:srgbClr val="FFFFFF"/>
                </a:solidFill>
              </a:rPr>
              <a:t>Header Files</a:t>
            </a:r>
            <a:endParaRPr lang="en-CA">
              <a:solidFill>
                <a:srgbClr val="FFFFFF"/>
              </a:solidFill>
            </a:endParaRPr>
          </a:p>
        </p:txBody>
      </p:sp>
      <p:sp>
        <p:nvSpPr>
          <p:cNvPr id="3" name="Content Placeholder 2">
            <a:extLst>
              <a:ext uri="{FF2B5EF4-FFF2-40B4-BE49-F238E27FC236}">
                <a16:creationId xmlns:a16="http://schemas.microsoft.com/office/drawing/2014/main" id="{12190103-2C27-400F-BA01-C61DA41668F9}"/>
              </a:ext>
            </a:extLst>
          </p:cNvPr>
          <p:cNvSpPr>
            <a:spLocks noGrp="1"/>
          </p:cNvSpPr>
          <p:nvPr>
            <p:ph idx="1"/>
          </p:nvPr>
        </p:nvSpPr>
        <p:spPr>
          <a:xfrm>
            <a:off x="4978708" y="885651"/>
            <a:ext cx="6525220" cy="4616849"/>
          </a:xfrm>
        </p:spPr>
        <p:txBody>
          <a:bodyPr anchor="ctr">
            <a:normAutofit/>
          </a:bodyPr>
          <a:lstStyle/>
          <a:p>
            <a:r>
              <a:rPr lang="en-US" sz="1900"/>
              <a:t>The C programming language provides many standard library functions for file input and output. These functions make up the bulk of the C standard library header &lt;stdio.h&gt;.</a:t>
            </a:r>
          </a:p>
          <a:p>
            <a:r>
              <a:rPr lang="en-US" sz="1900"/>
              <a:t>C – stdio.h library functions:</a:t>
            </a:r>
          </a:p>
          <a:p>
            <a:pPr lvl="1"/>
            <a:r>
              <a:rPr lang="en-US" sz="1900" b="1"/>
              <a:t>printf() </a:t>
            </a:r>
            <a:r>
              <a:rPr lang="en-US" sz="1900"/>
              <a:t>This function is used to print the character, string, float, integer, octal and hexadecimal values onto the output screen</a:t>
            </a:r>
          </a:p>
          <a:p>
            <a:pPr lvl="1"/>
            <a:r>
              <a:rPr lang="en-US" sz="1900" b="1"/>
              <a:t>scanf() </a:t>
            </a:r>
            <a:r>
              <a:rPr lang="en-US" sz="1900"/>
              <a:t>This function is used to read a character, string, numeric data from keyboard.</a:t>
            </a:r>
          </a:p>
          <a:p>
            <a:pPr lvl="1"/>
            <a:r>
              <a:rPr lang="en-US" sz="1900" b="1"/>
              <a:t>getc() </a:t>
            </a:r>
            <a:r>
              <a:rPr lang="en-US" sz="1900"/>
              <a:t>It reads character from file</a:t>
            </a:r>
          </a:p>
          <a:p>
            <a:pPr lvl="1"/>
            <a:r>
              <a:rPr lang="en-US" sz="1900" b="1"/>
              <a:t>gets() </a:t>
            </a:r>
            <a:r>
              <a:rPr lang="en-US" sz="1900"/>
              <a:t>It reads line from keyboard</a:t>
            </a:r>
          </a:p>
          <a:p>
            <a:pPr lvl="1"/>
            <a:r>
              <a:rPr lang="en-US" sz="1900" b="1"/>
              <a:t>getchar() </a:t>
            </a:r>
            <a:r>
              <a:rPr lang="en-US" sz="1900"/>
              <a:t>It reads character from keyboard</a:t>
            </a:r>
          </a:p>
          <a:p>
            <a:pPr lvl="1"/>
            <a:r>
              <a:rPr lang="en-US" sz="1900" b="1"/>
              <a:t>puts() </a:t>
            </a:r>
            <a:r>
              <a:rPr lang="en-US" sz="1900"/>
              <a:t>It writes line to o/p screen</a:t>
            </a:r>
          </a:p>
          <a:p>
            <a:pPr lvl="1"/>
            <a:r>
              <a:rPr lang="en-US" sz="1900"/>
              <a:t>Many many more!</a:t>
            </a:r>
          </a:p>
          <a:p>
            <a:pPr lvl="1"/>
            <a:endParaRPr lang="en-US" sz="1900"/>
          </a:p>
          <a:p>
            <a:pPr lvl="1"/>
            <a:endParaRPr lang="en-CA" sz="1900"/>
          </a:p>
        </p:txBody>
      </p:sp>
    </p:spTree>
    <p:extLst>
      <p:ext uri="{BB962C8B-B14F-4D97-AF65-F5344CB8AC3E}">
        <p14:creationId xmlns:p14="http://schemas.microsoft.com/office/powerpoint/2010/main" val="12049515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847D803-1A8B-4160-82BB-47AFFD4AC0CC}"/>
              </a:ext>
            </a:extLst>
          </p:cNvPr>
          <p:cNvSpPr>
            <a:spLocks noGrp="1"/>
          </p:cNvSpPr>
          <p:nvPr>
            <p:ph type="title"/>
          </p:nvPr>
        </p:nvSpPr>
        <p:spPr>
          <a:xfrm>
            <a:off x="1098468" y="885651"/>
            <a:ext cx="3229803" cy="4624603"/>
          </a:xfrm>
        </p:spPr>
        <p:txBody>
          <a:bodyPr>
            <a:normAutofit/>
          </a:bodyPr>
          <a:lstStyle/>
          <a:p>
            <a:r>
              <a:rPr lang="en-CA">
                <a:solidFill>
                  <a:srgbClr val="FFFFFF"/>
                </a:solidFill>
              </a:rPr>
              <a:t>Compilation </a:t>
            </a:r>
          </a:p>
        </p:txBody>
      </p:sp>
      <p:sp>
        <p:nvSpPr>
          <p:cNvPr id="3" name="Content Placeholder 2">
            <a:extLst>
              <a:ext uri="{FF2B5EF4-FFF2-40B4-BE49-F238E27FC236}">
                <a16:creationId xmlns:a16="http://schemas.microsoft.com/office/drawing/2014/main" id="{ACEC8E04-A676-4CDC-9F8F-B51EAA178740}"/>
              </a:ext>
            </a:extLst>
          </p:cNvPr>
          <p:cNvSpPr>
            <a:spLocks noGrp="1"/>
          </p:cNvSpPr>
          <p:nvPr>
            <p:ph idx="1"/>
          </p:nvPr>
        </p:nvSpPr>
        <p:spPr>
          <a:xfrm>
            <a:off x="4978708" y="885651"/>
            <a:ext cx="6525220" cy="4616849"/>
          </a:xfrm>
        </p:spPr>
        <p:txBody>
          <a:bodyPr anchor="ctr">
            <a:normAutofit/>
          </a:bodyPr>
          <a:lstStyle/>
          <a:p>
            <a:r>
              <a:rPr lang="en-US" sz="2400"/>
              <a:t>Compilation translates your source code (in the file hello.c) into object code (machine dependent instructions for the particular machine you are on).</a:t>
            </a:r>
          </a:p>
          <a:p>
            <a:r>
              <a:rPr lang="en-US" sz="2400"/>
              <a:t>Linking the object code will generate an executable file.</a:t>
            </a:r>
          </a:p>
          <a:p>
            <a:r>
              <a:rPr lang="en-US" sz="2400"/>
              <a:t>There are many compilers for C under Unix</a:t>
            </a:r>
          </a:p>
          <a:p>
            <a:r>
              <a:rPr lang="en-US" sz="2400"/>
              <a:t>We will transition to Loki in a few minutes and compile and run our first real program.</a:t>
            </a:r>
          </a:p>
          <a:p>
            <a:pPr marL="457200" lvl="1" indent="0">
              <a:buNone/>
            </a:pPr>
            <a:endParaRPr lang="en-CA" dirty="0"/>
          </a:p>
        </p:txBody>
      </p:sp>
    </p:spTree>
    <p:extLst>
      <p:ext uri="{BB962C8B-B14F-4D97-AF65-F5344CB8AC3E}">
        <p14:creationId xmlns:p14="http://schemas.microsoft.com/office/powerpoint/2010/main" val="5555876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9C6C413-673E-4159-BEFC-236C4311E5B6}"/>
              </a:ext>
            </a:extLst>
          </p:cNvPr>
          <p:cNvSpPr>
            <a:spLocks noGrp="1"/>
          </p:cNvSpPr>
          <p:nvPr>
            <p:ph type="title"/>
          </p:nvPr>
        </p:nvSpPr>
        <p:spPr>
          <a:xfrm>
            <a:off x="1098468" y="885651"/>
            <a:ext cx="3229803" cy="4624603"/>
          </a:xfrm>
        </p:spPr>
        <p:txBody>
          <a:bodyPr>
            <a:normAutofit/>
          </a:bodyPr>
          <a:lstStyle/>
          <a:p>
            <a:r>
              <a:rPr lang="en-US">
                <a:solidFill>
                  <a:srgbClr val="FFFFFF"/>
                </a:solidFill>
              </a:rPr>
              <a:t>Example 1</a:t>
            </a:r>
            <a:endParaRPr lang="en-CA">
              <a:solidFill>
                <a:srgbClr val="FFFFFF"/>
              </a:solidFill>
            </a:endParaRPr>
          </a:p>
        </p:txBody>
      </p:sp>
      <p:sp>
        <p:nvSpPr>
          <p:cNvPr id="3" name="Content Placeholder 2">
            <a:extLst>
              <a:ext uri="{FF2B5EF4-FFF2-40B4-BE49-F238E27FC236}">
                <a16:creationId xmlns:a16="http://schemas.microsoft.com/office/drawing/2014/main" id="{80893685-58CA-4A9B-8B4C-091390097E8E}"/>
              </a:ext>
            </a:extLst>
          </p:cNvPr>
          <p:cNvSpPr>
            <a:spLocks noGrp="1"/>
          </p:cNvSpPr>
          <p:nvPr>
            <p:ph idx="1"/>
          </p:nvPr>
        </p:nvSpPr>
        <p:spPr>
          <a:xfrm>
            <a:off x="4978708" y="885651"/>
            <a:ext cx="6525220" cy="4616849"/>
          </a:xfrm>
        </p:spPr>
        <p:txBody>
          <a:bodyPr anchor="ctr">
            <a:normAutofit/>
          </a:bodyPr>
          <a:lstStyle/>
          <a:p>
            <a:pPr marL="0" indent="0">
              <a:buNone/>
            </a:pPr>
            <a:r>
              <a:rPr lang="en-CA" sz="2400"/>
              <a:t>#include &lt;stdio.h&gt;</a:t>
            </a:r>
          </a:p>
          <a:p>
            <a:pPr marL="0" indent="0">
              <a:buNone/>
            </a:pPr>
            <a:r>
              <a:rPr lang="en-CA" sz="2400"/>
              <a:t>int main ()</a:t>
            </a:r>
          </a:p>
          <a:p>
            <a:pPr marL="0" indent="0">
              <a:buNone/>
            </a:pPr>
            <a:r>
              <a:rPr lang="en-CA" sz="2400"/>
              <a:t>{</a:t>
            </a:r>
          </a:p>
          <a:p>
            <a:pPr marL="0" indent="0">
              <a:buNone/>
            </a:pPr>
            <a:r>
              <a:rPr lang="en-CA" sz="2400"/>
              <a:t>	int radius, area;</a:t>
            </a:r>
          </a:p>
          <a:p>
            <a:pPr marL="0" indent="0">
              <a:buNone/>
            </a:pPr>
            <a:r>
              <a:rPr lang="en-CA" sz="2400"/>
              <a:t>	printf ("Enter radius (i.e. 10) : ");</a:t>
            </a:r>
          </a:p>
          <a:p>
            <a:pPr marL="0" indent="0">
              <a:buNone/>
            </a:pPr>
            <a:r>
              <a:rPr lang="en-CA" sz="2400"/>
              <a:t>	scanf ( "%d", &amp;radius);</a:t>
            </a:r>
          </a:p>
          <a:p>
            <a:pPr marL="0" indent="0">
              <a:buNone/>
            </a:pPr>
            <a:r>
              <a:rPr lang="en-CA" sz="2400"/>
              <a:t>	area = 3.14159 * radius * radius;</a:t>
            </a:r>
          </a:p>
          <a:p>
            <a:pPr marL="0" indent="0">
              <a:buNone/>
            </a:pPr>
            <a:r>
              <a:rPr lang="en-CA" sz="2400"/>
              <a:t>	printf ("\nArea = %d\n\n", area);</a:t>
            </a:r>
          </a:p>
          <a:p>
            <a:pPr marL="0" indent="0">
              <a:buNone/>
            </a:pPr>
            <a:r>
              <a:rPr lang="en-CA" sz="2400"/>
              <a:t>	return 0;</a:t>
            </a:r>
          </a:p>
          <a:p>
            <a:pPr marL="0" indent="0">
              <a:buNone/>
            </a:pPr>
            <a:r>
              <a:rPr lang="en-CA" sz="2400"/>
              <a:t>}</a:t>
            </a:r>
          </a:p>
        </p:txBody>
      </p:sp>
    </p:spTree>
    <p:extLst>
      <p:ext uri="{BB962C8B-B14F-4D97-AF65-F5344CB8AC3E}">
        <p14:creationId xmlns:p14="http://schemas.microsoft.com/office/powerpoint/2010/main" val="2882729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A73DF7D-4944-4D16-81DF-00F63BD24E50}"/>
              </a:ext>
            </a:extLst>
          </p:cNvPr>
          <p:cNvSpPr>
            <a:spLocks noGrp="1"/>
          </p:cNvSpPr>
          <p:nvPr>
            <p:ph type="title"/>
          </p:nvPr>
        </p:nvSpPr>
        <p:spPr>
          <a:xfrm>
            <a:off x="1098468" y="885651"/>
            <a:ext cx="3229803" cy="4624603"/>
          </a:xfrm>
        </p:spPr>
        <p:txBody>
          <a:bodyPr>
            <a:normAutofit/>
          </a:bodyPr>
          <a:lstStyle/>
          <a:p>
            <a:r>
              <a:rPr lang="en-US">
                <a:solidFill>
                  <a:srgbClr val="FFFFFF"/>
                </a:solidFill>
              </a:rPr>
              <a:t>Example 2</a:t>
            </a:r>
            <a:endParaRPr lang="en-CA">
              <a:solidFill>
                <a:srgbClr val="FFFFFF"/>
              </a:solidFill>
            </a:endParaRPr>
          </a:p>
        </p:txBody>
      </p:sp>
      <p:sp>
        <p:nvSpPr>
          <p:cNvPr id="3" name="Content Placeholder 2">
            <a:extLst>
              <a:ext uri="{FF2B5EF4-FFF2-40B4-BE49-F238E27FC236}">
                <a16:creationId xmlns:a16="http://schemas.microsoft.com/office/drawing/2014/main" id="{E9A8CCA1-2029-4D9E-84D1-425DD46E748B}"/>
              </a:ext>
            </a:extLst>
          </p:cNvPr>
          <p:cNvSpPr>
            <a:spLocks noGrp="1"/>
          </p:cNvSpPr>
          <p:nvPr>
            <p:ph idx="1"/>
          </p:nvPr>
        </p:nvSpPr>
        <p:spPr>
          <a:xfrm>
            <a:off x="4937671" y="1016200"/>
            <a:ext cx="6525220" cy="4616849"/>
          </a:xfrm>
        </p:spPr>
        <p:txBody>
          <a:bodyPr anchor="ctr">
            <a:noAutofit/>
          </a:bodyPr>
          <a:lstStyle/>
          <a:p>
            <a:pPr marL="0" indent="0">
              <a:buNone/>
            </a:pPr>
            <a:r>
              <a:rPr lang="en-CA" sz="2000" dirty="0"/>
              <a:t>#include &lt;</a:t>
            </a:r>
            <a:r>
              <a:rPr lang="en-CA" sz="2000" dirty="0" err="1"/>
              <a:t>stdio.h</a:t>
            </a:r>
            <a:r>
              <a:rPr lang="en-CA" sz="2000" dirty="0"/>
              <a:t>&gt;</a:t>
            </a:r>
          </a:p>
          <a:p>
            <a:pPr marL="0" indent="0">
              <a:buNone/>
            </a:pPr>
            <a:r>
              <a:rPr lang="en-CA" sz="2000" dirty="0"/>
              <a:t>int main ()</a:t>
            </a:r>
          </a:p>
          <a:p>
            <a:pPr marL="0" indent="0">
              <a:buNone/>
            </a:pPr>
            <a:r>
              <a:rPr lang="en-CA" sz="2000" dirty="0"/>
              <a:t>{</a:t>
            </a:r>
          </a:p>
          <a:p>
            <a:pPr marL="0" indent="0">
              <a:buNone/>
            </a:pPr>
            <a:r>
              <a:rPr lang="en-CA" sz="2000" dirty="0"/>
              <a:t>	int </a:t>
            </a:r>
            <a:r>
              <a:rPr lang="en-CA" sz="2000" dirty="0" err="1"/>
              <a:t>i</a:t>
            </a:r>
            <a:r>
              <a:rPr lang="en-CA" sz="2000" dirty="0"/>
              <a:t>, j;</a:t>
            </a:r>
          </a:p>
          <a:p>
            <a:pPr marL="0" indent="0">
              <a:buNone/>
            </a:pPr>
            <a:r>
              <a:rPr lang="en-CA" sz="2000" dirty="0"/>
              <a:t>	for (</a:t>
            </a:r>
            <a:r>
              <a:rPr lang="en-CA" sz="2000" dirty="0" err="1"/>
              <a:t>i</a:t>
            </a:r>
            <a:r>
              <a:rPr lang="en-CA" sz="2000" dirty="0"/>
              <a:t> = 0; </a:t>
            </a:r>
            <a:r>
              <a:rPr lang="en-CA" sz="2000" dirty="0" err="1"/>
              <a:t>i</a:t>
            </a:r>
            <a:r>
              <a:rPr lang="en-CA" sz="2000" dirty="0"/>
              <a:t> &lt; 10; </a:t>
            </a:r>
            <a:r>
              <a:rPr lang="en-CA" sz="2000" dirty="0" err="1"/>
              <a:t>i</a:t>
            </a:r>
            <a:r>
              <a:rPr lang="en-CA" sz="2000" dirty="0"/>
              <a:t>++)</a:t>
            </a:r>
          </a:p>
          <a:p>
            <a:pPr marL="0" indent="0">
              <a:buNone/>
            </a:pPr>
            <a:r>
              <a:rPr lang="en-CA" sz="2000" dirty="0"/>
              <a:t>	{</a:t>
            </a:r>
          </a:p>
          <a:p>
            <a:pPr marL="0" indent="0">
              <a:buNone/>
            </a:pPr>
            <a:r>
              <a:rPr lang="en-CA" sz="2000" dirty="0"/>
              <a:t>		</a:t>
            </a:r>
            <a:r>
              <a:rPr lang="en-CA" sz="2000" dirty="0" err="1"/>
              <a:t>printf</a:t>
            </a:r>
            <a:r>
              <a:rPr lang="en-CA" sz="2000" dirty="0"/>
              <a:t> ("\n");</a:t>
            </a:r>
          </a:p>
          <a:p>
            <a:pPr marL="0" indent="0">
              <a:buNone/>
            </a:pPr>
            <a:r>
              <a:rPr lang="en-CA" sz="2000" dirty="0"/>
              <a:t>		for (j = 0; j &lt; i+1; </a:t>
            </a:r>
            <a:r>
              <a:rPr lang="en-CA" sz="2000" dirty="0" err="1"/>
              <a:t>j++</a:t>
            </a:r>
            <a:r>
              <a:rPr lang="en-CA" sz="2000" dirty="0"/>
              <a:t> )</a:t>
            </a:r>
          </a:p>
          <a:p>
            <a:pPr marL="0" indent="0">
              <a:buNone/>
            </a:pPr>
            <a:r>
              <a:rPr lang="en-CA" sz="2000" dirty="0"/>
              <a:t>		</a:t>
            </a:r>
            <a:r>
              <a:rPr lang="en-CA" sz="2000" dirty="0" err="1"/>
              <a:t>printf</a:t>
            </a:r>
            <a:r>
              <a:rPr lang="en-CA" sz="2000" dirty="0"/>
              <a:t> ( "A");</a:t>
            </a:r>
          </a:p>
          <a:p>
            <a:pPr marL="0" indent="0">
              <a:buNone/>
            </a:pPr>
            <a:r>
              <a:rPr lang="en-CA" sz="2000" dirty="0"/>
              <a:t>	}</a:t>
            </a:r>
          </a:p>
          <a:p>
            <a:pPr marL="0" indent="0">
              <a:buNone/>
            </a:pPr>
            <a:r>
              <a:rPr lang="en-CA" sz="2000" dirty="0"/>
              <a:t>	</a:t>
            </a:r>
            <a:r>
              <a:rPr lang="en-CA" sz="2000" dirty="0" err="1"/>
              <a:t>printf</a:t>
            </a:r>
            <a:r>
              <a:rPr lang="en-CA" sz="2000" dirty="0"/>
              <a:t>("\n");</a:t>
            </a:r>
          </a:p>
          <a:p>
            <a:pPr marL="0" indent="0">
              <a:buNone/>
            </a:pPr>
            <a:r>
              <a:rPr lang="en-CA" sz="2000" dirty="0"/>
              <a:t>	</a:t>
            </a:r>
          </a:p>
          <a:p>
            <a:pPr marL="0" indent="0">
              <a:buNone/>
            </a:pPr>
            <a:r>
              <a:rPr lang="en-CA" sz="2000" dirty="0"/>
              <a:t>	return 0;</a:t>
            </a:r>
          </a:p>
          <a:p>
            <a:pPr marL="0" indent="0">
              <a:buNone/>
            </a:pPr>
            <a:r>
              <a:rPr lang="en-CA" sz="2000" dirty="0"/>
              <a:t>}</a:t>
            </a:r>
          </a:p>
        </p:txBody>
      </p:sp>
    </p:spTree>
    <p:extLst>
      <p:ext uri="{BB962C8B-B14F-4D97-AF65-F5344CB8AC3E}">
        <p14:creationId xmlns:p14="http://schemas.microsoft.com/office/powerpoint/2010/main" val="4254459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2AA38AD-71B4-4F5E-AF2F-5E9251E33AE2}"/>
              </a:ext>
            </a:extLst>
          </p:cNvPr>
          <p:cNvSpPr>
            <a:spLocks noGrp="1"/>
          </p:cNvSpPr>
          <p:nvPr>
            <p:ph type="title"/>
          </p:nvPr>
        </p:nvSpPr>
        <p:spPr>
          <a:xfrm>
            <a:off x="1098468" y="885651"/>
            <a:ext cx="3229803" cy="4624603"/>
          </a:xfrm>
        </p:spPr>
        <p:txBody>
          <a:bodyPr>
            <a:normAutofit/>
          </a:bodyPr>
          <a:lstStyle/>
          <a:p>
            <a:r>
              <a:rPr lang="en-US">
                <a:solidFill>
                  <a:srgbClr val="FFFFFF"/>
                </a:solidFill>
              </a:rPr>
              <a:t>Example 3</a:t>
            </a:r>
            <a:endParaRPr lang="en-CA">
              <a:solidFill>
                <a:srgbClr val="FFFFFF"/>
              </a:solidFill>
            </a:endParaRPr>
          </a:p>
        </p:txBody>
      </p:sp>
      <p:sp>
        <p:nvSpPr>
          <p:cNvPr id="3" name="Content Placeholder 2">
            <a:extLst>
              <a:ext uri="{FF2B5EF4-FFF2-40B4-BE49-F238E27FC236}">
                <a16:creationId xmlns:a16="http://schemas.microsoft.com/office/drawing/2014/main" id="{1334AE4F-F013-4A5F-83B8-02D61B19C918}"/>
              </a:ext>
            </a:extLst>
          </p:cNvPr>
          <p:cNvSpPr>
            <a:spLocks noGrp="1"/>
          </p:cNvSpPr>
          <p:nvPr>
            <p:ph idx="1"/>
          </p:nvPr>
        </p:nvSpPr>
        <p:spPr>
          <a:xfrm>
            <a:off x="4978708" y="885651"/>
            <a:ext cx="6525220" cy="4616849"/>
          </a:xfrm>
        </p:spPr>
        <p:txBody>
          <a:bodyPr anchor="ctr">
            <a:normAutofit/>
          </a:bodyPr>
          <a:lstStyle/>
          <a:p>
            <a:r>
              <a:rPr lang="en-US" sz="2400"/>
              <a:t>Lets move to a text editor with proper highlighting! </a:t>
            </a:r>
          </a:p>
          <a:p>
            <a:r>
              <a:rPr lang="en-US" sz="2400"/>
              <a:t>We will then login to Loki via SSH and compile/run our first program.</a:t>
            </a:r>
            <a:endParaRPr lang="en-CA" sz="2400"/>
          </a:p>
        </p:txBody>
      </p:sp>
    </p:spTree>
    <p:extLst>
      <p:ext uri="{BB962C8B-B14F-4D97-AF65-F5344CB8AC3E}">
        <p14:creationId xmlns:p14="http://schemas.microsoft.com/office/powerpoint/2010/main" val="884486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38080-6395-4475-AAC4-ECC7C0AC4396}"/>
              </a:ext>
            </a:extLst>
          </p:cNvPr>
          <p:cNvSpPr>
            <a:spLocks noGrp="1"/>
          </p:cNvSpPr>
          <p:nvPr>
            <p:ph type="title"/>
          </p:nvPr>
        </p:nvSpPr>
        <p:spPr/>
        <p:txBody>
          <a:bodyPr/>
          <a:lstStyle/>
          <a:p>
            <a:r>
              <a:rPr lang="en-US" dirty="0"/>
              <a:t>The Concept of a Process – Visualized (2)</a:t>
            </a:r>
            <a:endParaRPr lang="en-CA" dirty="0"/>
          </a:p>
        </p:txBody>
      </p:sp>
      <p:pic>
        <p:nvPicPr>
          <p:cNvPr id="5" name="Content Placeholder 4" descr="Diagram&#10;&#10;Description automatically generated">
            <a:extLst>
              <a:ext uri="{FF2B5EF4-FFF2-40B4-BE49-F238E27FC236}">
                <a16:creationId xmlns:a16="http://schemas.microsoft.com/office/drawing/2014/main" id="{9F0F3A22-4669-42A5-B138-7EE743D71A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1257" y="1690688"/>
            <a:ext cx="9643710" cy="4351338"/>
          </a:xfrm>
        </p:spPr>
      </p:pic>
    </p:spTree>
    <p:extLst>
      <p:ext uri="{BB962C8B-B14F-4D97-AF65-F5344CB8AC3E}">
        <p14:creationId xmlns:p14="http://schemas.microsoft.com/office/powerpoint/2010/main" val="484637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7690F-5A6E-4812-819A-DE68FA2B828B}"/>
              </a:ext>
            </a:extLst>
          </p:cNvPr>
          <p:cNvSpPr>
            <a:spLocks noGrp="1"/>
          </p:cNvSpPr>
          <p:nvPr>
            <p:ph type="title"/>
          </p:nvPr>
        </p:nvSpPr>
        <p:spPr/>
        <p:txBody>
          <a:bodyPr/>
          <a:lstStyle/>
          <a:p>
            <a:r>
              <a:rPr lang="en-US" dirty="0"/>
              <a:t>The Concept of a Process – Visualized (3)</a:t>
            </a:r>
            <a:endParaRPr lang="en-CA" dirty="0"/>
          </a:p>
        </p:txBody>
      </p:sp>
      <p:pic>
        <p:nvPicPr>
          <p:cNvPr id="5" name="Content Placeholder 4" descr="Diagram&#10;&#10;Description automatically generated">
            <a:extLst>
              <a:ext uri="{FF2B5EF4-FFF2-40B4-BE49-F238E27FC236}">
                <a16:creationId xmlns:a16="http://schemas.microsoft.com/office/drawing/2014/main" id="{D925319D-A2DF-4B43-9006-4E80903F36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5539" y="1825625"/>
            <a:ext cx="8220921" cy="4351338"/>
          </a:xfrm>
        </p:spPr>
      </p:pic>
    </p:spTree>
    <p:extLst>
      <p:ext uri="{BB962C8B-B14F-4D97-AF65-F5344CB8AC3E}">
        <p14:creationId xmlns:p14="http://schemas.microsoft.com/office/powerpoint/2010/main" val="4276412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31E35-E4C9-4E12-8977-E10103B386F1}"/>
              </a:ext>
            </a:extLst>
          </p:cNvPr>
          <p:cNvSpPr>
            <a:spLocks noGrp="1"/>
          </p:cNvSpPr>
          <p:nvPr>
            <p:ph type="title"/>
          </p:nvPr>
        </p:nvSpPr>
        <p:spPr/>
        <p:txBody>
          <a:bodyPr/>
          <a:lstStyle/>
          <a:p>
            <a:r>
              <a:rPr lang="en-US" dirty="0"/>
              <a:t>The Concept of a Process – Visualized (4)</a:t>
            </a:r>
            <a:endParaRPr lang="en-CA" dirty="0"/>
          </a:p>
        </p:txBody>
      </p:sp>
      <p:pic>
        <p:nvPicPr>
          <p:cNvPr id="5" name="Content Placeholder 4" descr="Diagram&#10;&#10;Description automatically generated">
            <a:extLst>
              <a:ext uri="{FF2B5EF4-FFF2-40B4-BE49-F238E27FC236}">
                <a16:creationId xmlns:a16="http://schemas.microsoft.com/office/drawing/2014/main" id="{EE3CB360-FE99-4B5D-A20D-C3C758E528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7830" y="1825625"/>
            <a:ext cx="9876339" cy="4351338"/>
          </a:xfrm>
        </p:spPr>
      </p:pic>
    </p:spTree>
    <p:extLst>
      <p:ext uri="{BB962C8B-B14F-4D97-AF65-F5344CB8AC3E}">
        <p14:creationId xmlns:p14="http://schemas.microsoft.com/office/powerpoint/2010/main" val="571552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DD3BFCD-DC8E-489C-8AC2-02FB9973BA49}"/>
              </a:ext>
            </a:extLst>
          </p:cNvPr>
          <p:cNvSpPr>
            <a:spLocks noGrp="1"/>
          </p:cNvSpPr>
          <p:nvPr>
            <p:ph type="title"/>
          </p:nvPr>
        </p:nvSpPr>
        <p:spPr>
          <a:xfrm>
            <a:off x="1098468" y="885651"/>
            <a:ext cx="3229803" cy="4624603"/>
          </a:xfrm>
        </p:spPr>
        <p:txBody>
          <a:bodyPr>
            <a:normAutofit/>
          </a:bodyPr>
          <a:lstStyle/>
          <a:p>
            <a:r>
              <a:rPr lang="en-US">
                <a:solidFill>
                  <a:srgbClr val="FFFFFF"/>
                </a:solidFill>
              </a:rPr>
              <a:t>Process States</a:t>
            </a:r>
            <a:endParaRPr lang="en-CA">
              <a:solidFill>
                <a:srgbClr val="FFFFFF"/>
              </a:solidFill>
            </a:endParaRPr>
          </a:p>
        </p:txBody>
      </p:sp>
      <p:sp>
        <p:nvSpPr>
          <p:cNvPr id="3" name="Content Placeholder 2">
            <a:extLst>
              <a:ext uri="{FF2B5EF4-FFF2-40B4-BE49-F238E27FC236}">
                <a16:creationId xmlns:a16="http://schemas.microsoft.com/office/drawing/2014/main" id="{0E0B4EE0-3C66-4476-BFEE-04C84EE67047}"/>
              </a:ext>
            </a:extLst>
          </p:cNvPr>
          <p:cNvSpPr>
            <a:spLocks noGrp="1"/>
          </p:cNvSpPr>
          <p:nvPr>
            <p:ph idx="1"/>
          </p:nvPr>
        </p:nvSpPr>
        <p:spPr>
          <a:xfrm>
            <a:off x="4978708" y="885651"/>
            <a:ext cx="6525220" cy="4616849"/>
          </a:xfrm>
        </p:spPr>
        <p:txBody>
          <a:bodyPr anchor="ctr">
            <a:normAutofit/>
          </a:bodyPr>
          <a:lstStyle/>
          <a:p>
            <a:r>
              <a:rPr lang="en-US" sz="2200"/>
              <a:t>Running State: A process is in the running state (or running) when the process has all necessary resources and the CPU is actively executing the program's instructions.</a:t>
            </a:r>
          </a:p>
          <a:p>
            <a:r>
              <a:rPr lang="en-US" sz="2200"/>
              <a:t>Ready State: A process is in the ready state (or ready) when the process has all necessary resources to run but the CPU is currently unavailable.</a:t>
            </a:r>
          </a:p>
          <a:p>
            <a:r>
              <a:rPr lang="en-US" sz="2200"/>
              <a:t>Blocked State: A process is in the blocked state (or blocked) when the process is waiting on a currently unavailable resource.</a:t>
            </a:r>
          </a:p>
          <a:p>
            <a:r>
              <a:rPr lang="en-US" sz="2200"/>
              <a:t>Moving between states is known as a State Transition.</a:t>
            </a:r>
          </a:p>
          <a:p>
            <a:endParaRPr lang="en-CA" sz="2200"/>
          </a:p>
        </p:txBody>
      </p:sp>
    </p:spTree>
    <p:extLst>
      <p:ext uri="{BB962C8B-B14F-4D97-AF65-F5344CB8AC3E}">
        <p14:creationId xmlns:p14="http://schemas.microsoft.com/office/powerpoint/2010/main" val="31817791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7F674957A2794AAA3485D363A83097" ma:contentTypeVersion="7" ma:contentTypeDescription="Create a new document." ma:contentTypeScope="" ma:versionID="81037fe76ca37e4d458f6b12f556e659">
  <xsd:schema xmlns:xsd="http://www.w3.org/2001/XMLSchema" xmlns:xs="http://www.w3.org/2001/XMLSchema" xmlns:p="http://schemas.microsoft.com/office/2006/metadata/properties" xmlns:ns3="a4a27f17-d609-4dec-ad76-8ee790905f67" xmlns:ns4="19ab2e2b-bcb2-4f08-a38c-8783603e134e" targetNamespace="http://schemas.microsoft.com/office/2006/metadata/properties" ma:root="true" ma:fieldsID="b84fb3ad45bfdbc5aa4d65de25180d73" ns3:_="" ns4:_="">
    <xsd:import namespace="a4a27f17-d609-4dec-ad76-8ee790905f67"/>
    <xsd:import namespace="19ab2e2b-bcb2-4f08-a38c-8783603e134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a27f17-d609-4dec-ad76-8ee790905f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ab2e2b-bcb2-4f08-a38c-8783603e134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BE3F32-A079-46B9-844E-CE7FBB901E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a27f17-d609-4dec-ad76-8ee790905f67"/>
    <ds:schemaRef ds:uri="19ab2e2b-bcb2-4f08-a38c-8783603e13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78E96BD-B2E9-42BA-A25F-79FA93F4B944}">
  <ds:schemaRefs>
    <ds:schemaRef ds:uri="http://schemas.microsoft.com/sharepoint/v3/contenttype/forms"/>
  </ds:schemaRefs>
</ds:datastoreItem>
</file>

<file path=customXml/itemProps3.xml><?xml version="1.0" encoding="utf-8"?>
<ds:datastoreItem xmlns:ds="http://schemas.openxmlformats.org/officeDocument/2006/customXml" ds:itemID="{6037798A-1D0B-429E-BD9A-9AF34C93D650}">
  <ds:schemaRefs>
    <ds:schemaRef ds:uri="http://purl.org/dc/terms/"/>
    <ds:schemaRef ds:uri="http://schemas.microsoft.com/office/2006/documentManagement/types"/>
    <ds:schemaRef ds:uri="a4a27f17-d609-4dec-ad76-8ee790905f67"/>
    <ds:schemaRef ds:uri="http://schemas.microsoft.com/office/2006/metadata/properties"/>
    <ds:schemaRef ds:uri="http://purl.org/dc/dcmitype/"/>
    <ds:schemaRef ds:uri="http://www.w3.org/XML/1998/namespace"/>
    <ds:schemaRef ds:uri="http://schemas.microsoft.com/office/infopath/2007/PartnerControls"/>
    <ds:schemaRef ds:uri="http://schemas.openxmlformats.org/package/2006/metadata/core-properties"/>
    <ds:schemaRef ds:uri="19ab2e2b-bcb2-4f08-a38c-8783603e134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0</TotalTime>
  <Words>2380</Words>
  <Application>Microsoft Office PowerPoint</Application>
  <PresentationFormat>Widescreen</PresentationFormat>
  <Paragraphs>202</Paragraphs>
  <Slides>54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Calibri Light</vt:lpstr>
      <vt:lpstr>Office Theme</vt:lpstr>
      <vt:lpstr>COIS 3320H: Fundamentals of Operating Systems</vt:lpstr>
      <vt:lpstr>Overview</vt:lpstr>
      <vt:lpstr>Recap</vt:lpstr>
      <vt:lpstr>The Concept of a Process</vt:lpstr>
      <vt:lpstr>The Concept of a Process – Visualized (1)</vt:lpstr>
      <vt:lpstr>The Concept of a Process – Visualized (2)</vt:lpstr>
      <vt:lpstr>The Concept of a Process – Visualized (3)</vt:lpstr>
      <vt:lpstr>The Concept of a Process – Visualized (4)</vt:lpstr>
      <vt:lpstr>Process States</vt:lpstr>
      <vt:lpstr>Moving Between States – 1</vt:lpstr>
      <vt:lpstr>Moving Between States - 2 </vt:lpstr>
      <vt:lpstr>Moving Between States - 3 </vt:lpstr>
      <vt:lpstr>Moving Between States - 4</vt:lpstr>
      <vt:lpstr>Moving Between States - 5</vt:lpstr>
      <vt:lpstr>Moving Between States - 6</vt:lpstr>
      <vt:lpstr>Additional States</vt:lpstr>
      <vt:lpstr>State Transitions - 1 </vt:lpstr>
      <vt:lpstr>State Transitions - 2</vt:lpstr>
      <vt:lpstr>State Transitions - 3</vt:lpstr>
      <vt:lpstr>State Transitions - 4</vt:lpstr>
      <vt:lpstr>State Transitions - 5</vt:lpstr>
      <vt:lpstr>State Transitions - 6</vt:lpstr>
      <vt:lpstr>State Transitions - 7</vt:lpstr>
      <vt:lpstr>State Transitions – Exercise</vt:lpstr>
      <vt:lpstr>State Transitions – Exercise Solution</vt:lpstr>
      <vt:lpstr>Context Switch &amp; CPU State</vt:lpstr>
      <vt:lpstr>Context Switching – Visualized – 1</vt:lpstr>
      <vt:lpstr>Context Switching – Visualized – 2</vt:lpstr>
      <vt:lpstr>Context Switching – Visualized – 3</vt:lpstr>
      <vt:lpstr>Context Switching – Visualized – 4</vt:lpstr>
      <vt:lpstr>Context Switching – Visualized – 5</vt:lpstr>
      <vt:lpstr>Context Switching – Visualized – 6</vt:lpstr>
      <vt:lpstr>Why Processes</vt:lpstr>
      <vt:lpstr>The Process Control Block (PCB)</vt:lpstr>
      <vt:lpstr>Generic - PCB</vt:lpstr>
      <vt:lpstr>Data Structures – PCB </vt:lpstr>
      <vt:lpstr>Organizing PCBs</vt:lpstr>
      <vt:lpstr>Why We Avoid Linked Lists</vt:lpstr>
      <vt:lpstr>Managing PCBs</vt:lpstr>
      <vt:lpstr>Operations on Processes</vt:lpstr>
      <vt:lpstr>Resources</vt:lpstr>
      <vt:lpstr>Resources – Important Concepts</vt:lpstr>
      <vt:lpstr>Threads</vt:lpstr>
      <vt:lpstr>Thread Control Block (TCB)</vt:lpstr>
      <vt:lpstr>User Level &amp; Kernel Level Threads</vt:lpstr>
      <vt:lpstr>Introduction to C Programming</vt:lpstr>
      <vt:lpstr>Why use C?</vt:lpstr>
      <vt:lpstr>The C Development Cycle</vt:lpstr>
      <vt:lpstr>C Hello World</vt:lpstr>
      <vt:lpstr>Header Files</vt:lpstr>
      <vt:lpstr>Compilation </vt:lpstr>
      <vt:lpstr>Example 1</vt:lpstr>
      <vt:lpstr>Example 2</vt:lpstr>
      <vt:lpstr>Example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COIS 3320H: Fundamentals of Operating Systems</dc:title>
  <dc:creator>Alaadin Addas</dc:creator>
  <cp:lastModifiedBy>Alaadin Addas</cp:lastModifiedBy>
  <cp:revision>1</cp:revision>
  <dcterms:created xsi:type="dcterms:W3CDTF">2021-01-22T14:50:46Z</dcterms:created>
  <dcterms:modified xsi:type="dcterms:W3CDTF">2021-01-22T14:51:19Z</dcterms:modified>
</cp:coreProperties>
</file>